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09" r:id="rId2"/>
    <p:sldId id="310" r:id="rId3"/>
    <p:sldId id="315" r:id="rId4"/>
    <p:sldId id="313" r:id="rId5"/>
    <p:sldId id="319" r:id="rId6"/>
    <p:sldId id="289" r:id="rId7"/>
    <p:sldId id="290" r:id="rId8"/>
    <p:sldId id="291" r:id="rId9"/>
    <p:sldId id="314" r:id="rId10"/>
    <p:sldId id="301" r:id="rId11"/>
    <p:sldId id="317" r:id="rId12"/>
    <p:sldId id="316" r:id="rId13"/>
    <p:sldId id="304" r:id="rId14"/>
    <p:sldId id="295" r:id="rId15"/>
    <p:sldId id="302" r:id="rId16"/>
    <p:sldId id="318" r:id="rId17"/>
    <p:sldId id="320"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EB104B-032B-4541-95E3-DB81E8792EE3}" v="4" dt="2025-09-17T09:31:35.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115" autoAdjust="0"/>
  </p:normalViewPr>
  <p:slideViewPr>
    <p:cSldViewPr snapToGrid="0">
      <p:cViewPr varScale="1">
        <p:scale>
          <a:sx n="52" d="100"/>
          <a:sy n="52" d="100"/>
        </p:scale>
        <p:origin x="4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Gluckstein" userId="f9f8217a-d852-43f6-8c2e-4b6fa1f68d0f" providerId="ADAL" clId="{9429B832-E60D-44BE-83E1-1E518D232992}"/>
    <pc:docChg chg="delSld modSld sldOrd modMainMaster">
      <pc:chgData name="Anna.Gluckstein" userId="f9f8217a-d852-43f6-8c2e-4b6fa1f68d0f" providerId="ADAL" clId="{9429B832-E60D-44BE-83E1-1E518D232992}" dt="2025-09-17T09:32:28.231" v="47" actId="20577"/>
      <pc:docMkLst>
        <pc:docMk/>
      </pc:docMkLst>
      <pc:sldChg chg="del setBg">
        <pc:chgData name="Anna.Gluckstein" userId="f9f8217a-d852-43f6-8c2e-4b6fa1f68d0f" providerId="ADAL" clId="{9429B832-E60D-44BE-83E1-1E518D232992}" dt="2025-09-17T09:30:56.885" v="4" actId="47"/>
        <pc:sldMkLst>
          <pc:docMk/>
          <pc:sldMk cId="1821487295" sldId="270"/>
        </pc:sldMkLst>
      </pc:sldChg>
      <pc:sldChg chg="modSp">
        <pc:chgData name="Anna.Gluckstein" userId="f9f8217a-d852-43f6-8c2e-4b6fa1f68d0f" providerId="ADAL" clId="{9429B832-E60D-44BE-83E1-1E518D232992}" dt="2025-09-17T09:31:35.320" v="7" actId="1076"/>
        <pc:sldMkLst>
          <pc:docMk/>
          <pc:sldMk cId="357000770" sldId="291"/>
        </pc:sldMkLst>
        <pc:picChg chg="mod">
          <ac:chgData name="Anna.Gluckstein" userId="f9f8217a-d852-43f6-8c2e-4b6fa1f68d0f" providerId="ADAL" clId="{9429B832-E60D-44BE-83E1-1E518D232992}" dt="2025-09-17T09:31:35.320" v="7" actId="1076"/>
          <ac:picMkLst>
            <pc:docMk/>
            <pc:sldMk cId="357000770" sldId="291"/>
            <ac:picMk id="2050" creationId="{AD837640-F8AD-E9D2-4C3F-3E494B63177B}"/>
          </ac:picMkLst>
        </pc:picChg>
      </pc:sldChg>
      <pc:sldChg chg="del setBg">
        <pc:chgData name="Anna.Gluckstein" userId="f9f8217a-d852-43f6-8c2e-4b6fa1f68d0f" providerId="ADAL" clId="{9429B832-E60D-44BE-83E1-1E518D232992}" dt="2025-09-17T09:30:50.638" v="3" actId="47"/>
        <pc:sldMkLst>
          <pc:docMk/>
          <pc:sldMk cId="1489328118" sldId="306"/>
        </pc:sldMkLst>
      </pc:sldChg>
      <pc:sldChg chg="del setBg">
        <pc:chgData name="Anna.Gluckstein" userId="f9f8217a-d852-43f6-8c2e-4b6fa1f68d0f" providerId="ADAL" clId="{9429B832-E60D-44BE-83E1-1E518D232992}" dt="2025-09-17T09:30:57.779" v="5" actId="47"/>
        <pc:sldMkLst>
          <pc:docMk/>
          <pc:sldMk cId="4168379954" sldId="308"/>
        </pc:sldMkLst>
      </pc:sldChg>
      <pc:sldChg chg="setBg">
        <pc:chgData name="Anna.Gluckstein" userId="f9f8217a-d852-43f6-8c2e-4b6fa1f68d0f" providerId="ADAL" clId="{9429B832-E60D-44BE-83E1-1E518D232992}" dt="2025-09-17T09:30:45.690" v="2"/>
        <pc:sldMkLst>
          <pc:docMk/>
          <pc:sldMk cId="688145918" sldId="309"/>
        </pc:sldMkLst>
      </pc:sldChg>
      <pc:sldChg chg="modNotesTx">
        <pc:chgData name="Anna.Gluckstein" userId="f9f8217a-d852-43f6-8c2e-4b6fa1f68d0f" providerId="ADAL" clId="{9429B832-E60D-44BE-83E1-1E518D232992}" dt="2025-09-17T09:31:06.408" v="6" actId="6549"/>
        <pc:sldMkLst>
          <pc:docMk/>
          <pc:sldMk cId="3830689665" sldId="310"/>
        </pc:sldMkLst>
      </pc:sldChg>
      <pc:sldChg chg="ord">
        <pc:chgData name="Anna.Gluckstein" userId="f9f8217a-d852-43f6-8c2e-4b6fa1f68d0f" providerId="ADAL" clId="{9429B832-E60D-44BE-83E1-1E518D232992}" dt="2025-09-17T09:31:57.319" v="9"/>
        <pc:sldMkLst>
          <pc:docMk/>
          <pc:sldMk cId="1302165805" sldId="317"/>
        </pc:sldMkLst>
      </pc:sldChg>
      <pc:sldChg chg="modNotesTx">
        <pc:chgData name="Anna.Gluckstein" userId="f9f8217a-d852-43f6-8c2e-4b6fa1f68d0f" providerId="ADAL" clId="{9429B832-E60D-44BE-83E1-1E518D232992}" dt="2025-09-17T09:32:28.231" v="47" actId="20577"/>
        <pc:sldMkLst>
          <pc:docMk/>
          <pc:sldMk cId="2397534128" sldId="318"/>
        </pc:sldMkLst>
      </pc:sldChg>
      <pc:sldMasterChg chg="setBg modSldLayout">
        <pc:chgData name="Anna.Gluckstein" userId="f9f8217a-d852-43f6-8c2e-4b6fa1f68d0f" providerId="ADAL" clId="{9429B832-E60D-44BE-83E1-1E518D232992}" dt="2025-09-17T09:30:45.690" v="2"/>
        <pc:sldMasterMkLst>
          <pc:docMk/>
          <pc:sldMasterMk cId="4287569796" sldId="2147483660"/>
        </pc:sldMasterMkLst>
        <pc:sldLayoutChg chg="setBg">
          <pc:chgData name="Anna.Gluckstein" userId="f9f8217a-d852-43f6-8c2e-4b6fa1f68d0f" providerId="ADAL" clId="{9429B832-E60D-44BE-83E1-1E518D232992}" dt="2025-09-17T09:30:45.690" v="2"/>
          <pc:sldLayoutMkLst>
            <pc:docMk/>
            <pc:sldMasterMk cId="4287569796" sldId="2147483660"/>
            <pc:sldLayoutMk cId="3728773261" sldId="2147483661"/>
          </pc:sldLayoutMkLst>
        </pc:sldLayoutChg>
        <pc:sldLayoutChg chg="setBg">
          <pc:chgData name="Anna.Gluckstein" userId="f9f8217a-d852-43f6-8c2e-4b6fa1f68d0f" providerId="ADAL" clId="{9429B832-E60D-44BE-83E1-1E518D232992}" dt="2025-09-17T09:30:45.690" v="2"/>
          <pc:sldLayoutMkLst>
            <pc:docMk/>
            <pc:sldMasterMk cId="4287569796" sldId="2147483660"/>
            <pc:sldLayoutMk cId="3220458959" sldId="2147483662"/>
          </pc:sldLayoutMkLst>
        </pc:sldLayoutChg>
        <pc:sldLayoutChg chg="setBg">
          <pc:chgData name="Anna.Gluckstein" userId="f9f8217a-d852-43f6-8c2e-4b6fa1f68d0f" providerId="ADAL" clId="{9429B832-E60D-44BE-83E1-1E518D232992}" dt="2025-09-17T09:30:45.690" v="2"/>
          <pc:sldLayoutMkLst>
            <pc:docMk/>
            <pc:sldMasterMk cId="4287569796" sldId="2147483660"/>
            <pc:sldLayoutMk cId="677016728" sldId="2147483663"/>
          </pc:sldLayoutMkLst>
        </pc:sldLayoutChg>
        <pc:sldLayoutChg chg="setBg">
          <pc:chgData name="Anna.Gluckstein" userId="f9f8217a-d852-43f6-8c2e-4b6fa1f68d0f" providerId="ADAL" clId="{9429B832-E60D-44BE-83E1-1E518D232992}" dt="2025-09-17T09:30:45.690" v="2"/>
          <pc:sldLayoutMkLst>
            <pc:docMk/>
            <pc:sldMasterMk cId="4287569796" sldId="2147483660"/>
            <pc:sldLayoutMk cId="3803097984" sldId="2147483664"/>
          </pc:sldLayoutMkLst>
        </pc:sldLayoutChg>
        <pc:sldLayoutChg chg="setBg">
          <pc:chgData name="Anna.Gluckstein" userId="f9f8217a-d852-43f6-8c2e-4b6fa1f68d0f" providerId="ADAL" clId="{9429B832-E60D-44BE-83E1-1E518D232992}" dt="2025-09-17T09:30:45.690" v="2"/>
          <pc:sldLayoutMkLst>
            <pc:docMk/>
            <pc:sldMasterMk cId="4287569796" sldId="2147483660"/>
            <pc:sldLayoutMk cId="2052553094" sldId="2147483665"/>
          </pc:sldLayoutMkLst>
        </pc:sldLayoutChg>
        <pc:sldLayoutChg chg="setBg">
          <pc:chgData name="Anna.Gluckstein" userId="f9f8217a-d852-43f6-8c2e-4b6fa1f68d0f" providerId="ADAL" clId="{9429B832-E60D-44BE-83E1-1E518D232992}" dt="2025-09-17T09:30:45.690" v="2"/>
          <pc:sldLayoutMkLst>
            <pc:docMk/>
            <pc:sldMasterMk cId="4287569796" sldId="2147483660"/>
            <pc:sldLayoutMk cId="2182512508" sldId="2147483666"/>
          </pc:sldLayoutMkLst>
        </pc:sldLayoutChg>
        <pc:sldLayoutChg chg="setBg">
          <pc:chgData name="Anna.Gluckstein" userId="f9f8217a-d852-43f6-8c2e-4b6fa1f68d0f" providerId="ADAL" clId="{9429B832-E60D-44BE-83E1-1E518D232992}" dt="2025-09-17T09:30:45.690" v="2"/>
          <pc:sldLayoutMkLst>
            <pc:docMk/>
            <pc:sldMasterMk cId="4287569796" sldId="2147483660"/>
            <pc:sldLayoutMk cId="584464980" sldId="2147483667"/>
          </pc:sldLayoutMkLst>
        </pc:sldLayoutChg>
        <pc:sldLayoutChg chg="setBg">
          <pc:chgData name="Anna.Gluckstein" userId="f9f8217a-d852-43f6-8c2e-4b6fa1f68d0f" providerId="ADAL" clId="{9429B832-E60D-44BE-83E1-1E518D232992}" dt="2025-09-17T09:30:45.690" v="2"/>
          <pc:sldLayoutMkLst>
            <pc:docMk/>
            <pc:sldMasterMk cId="4287569796" sldId="2147483660"/>
            <pc:sldLayoutMk cId="262725779" sldId="2147483668"/>
          </pc:sldLayoutMkLst>
        </pc:sldLayoutChg>
        <pc:sldLayoutChg chg="setBg">
          <pc:chgData name="Anna.Gluckstein" userId="f9f8217a-d852-43f6-8c2e-4b6fa1f68d0f" providerId="ADAL" clId="{9429B832-E60D-44BE-83E1-1E518D232992}" dt="2025-09-17T09:30:45.690" v="2"/>
          <pc:sldLayoutMkLst>
            <pc:docMk/>
            <pc:sldMasterMk cId="4287569796" sldId="2147483660"/>
            <pc:sldLayoutMk cId="2913448571" sldId="2147483669"/>
          </pc:sldLayoutMkLst>
        </pc:sldLayoutChg>
        <pc:sldLayoutChg chg="setBg">
          <pc:chgData name="Anna.Gluckstein" userId="f9f8217a-d852-43f6-8c2e-4b6fa1f68d0f" providerId="ADAL" clId="{9429B832-E60D-44BE-83E1-1E518D232992}" dt="2025-09-17T09:30:45.690" v="2"/>
          <pc:sldLayoutMkLst>
            <pc:docMk/>
            <pc:sldMasterMk cId="4287569796" sldId="2147483660"/>
            <pc:sldLayoutMk cId="3258318273" sldId="2147483670"/>
          </pc:sldLayoutMkLst>
        </pc:sldLayoutChg>
        <pc:sldLayoutChg chg="setBg">
          <pc:chgData name="Anna.Gluckstein" userId="f9f8217a-d852-43f6-8c2e-4b6fa1f68d0f" providerId="ADAL" clId="{9429B832-E60D-44BE-83E1-1E518D232992}" dt="2025-09-17T09:30:45.690" v="2"/>
          <pc:sldLayoutMkLst>
            <pc:docMk/>
            <pc:sldMasterMk cId="4287569796" sldId="2147483660"/>
            <pc:sldLayoutMk cId="4095067201"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D71DA81-944C-483B-A610-E9319E8FAD40}" type="datetimeFigureOut">
              <a:rPr lang="en-GB" smtClean="0"/>
              <a:t>17/09/2025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8FE0EE-27C7-4238-A247-205955812F75}" type="slidenum">
              <a:rPr lang="en-GB" smtClean="0"/>
              <a:t>‹#›</a:t>
            </a:fld>
            <a:endParaRPr lang="en-GB"/>
          </a:p>
        </p:txBody>
      </p:sp>
    </p:spTree>
    <p:extLst>
      <p:ext uri="{BB962C8B-B14F-4D97-AF65-F5344CB8AC3E}">
        <p14:creationId xmlns:p14="http://schemas.microsoft.com/office/powerpoint/2010/main" val="270541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8FE0EE-27C7-4238-A247-205955812F75}" type="slidenum">
              <a:rPr lang="en-GB" smtClean="0"/>
              <a:t>2</a:t>
            </a:fld>
            <a:endParaRPr lang="en-GB"/>
          </a:p>
        </p:txBody>
      </p:sp>
    </p:spTree>
    <p:extLst>
      <p:ext uri="{BB962C8B-B14F-4D97-AF65-F5344CB8AC3E}">
        <p14:creationId xmlns:p14="http://schemas.microsoft.com/office/powerpoint/2010/main" val="41526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6AD06-3755-6CD0-6660-1E96BC8AB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EA21E-463E-7AEF-EA8F-860CDB783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F9927-054B-133F-58F1-AC5A3578152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2C80BA-1A46-54D6-8844-D2463B767C62}"/>
              </a:ext>
            </a:extLst>
          </p:cNvPr>
          <p:cNvSpPr>
            <a:spLocks noGrp="1"/>
          </p:cNvSpPr>
          <p:nvPr>
            <p:ph type="sldNum" sz="quarter" idx="5"/>
          </p:nvPr>
        </p:nvSpPr>
        <p:spPr/>
        <p:txBody>
          <a:bodyPr/>
          <a:lstStyle/>
          <a:p>
            <a:fld id="{F58FE0EE-27C7-4238-A247-205955812F75}" type="slidenum">
              <a:rPr lang="en-GB" smtClean="0"/>
              <a:t>4</a:t>
            </a:fld>
            <a:endParaRPr lang="en-GB"/>
          </a:p>
        </p:txBody>
      </p:sp>
    </p:spTree>
    <p:extLst>
      <p:ext uri="{BB962C8B-B14F-4D97-AF65-F5344CB8AC3E}">
        <p14:creationId xmlns:p14="http://schemas.microsoft.com/office/powerpoint/2010/main" val="306008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 and down the country compassionate anti-racists stood outside asylum seeker hotels showing solidarity with the refugees. Remember many of them are women and children. All of them have had a very dangerous and costly journey to escape their home countries.</a:t>
            </a:r>
          </a:p>
        </p:txBody>
      </p:sp>
      <p:sp>
        <p:nvSpPr>
          <p:cNvPr id="4" name="Slide Number Placeholder 3"/>
          <p:cNvSpPr>
            <a:spLocks noGrp="1"/>
          </p:cNvSpPr>
          <p:nvPr>
            <p:ph type="sldNum" sz="quarter" idx="5"/>
          </p:nvPr>
        </p:nvSpPr>
        <p:spPr/>
        <p:txBody>
          <a:bodyPr/>
          <a:lstStyle/>
          <a:p>
            <a:fld id="{F58FE0EE-27C7-4238-A247-205955812F75}" type="slidenum">
              <a:rPr lang="en-GB" smtClean="0"/>
              <a:t>12</a:t>
            </a:fld>
            <a:endParaRPr lang="en-GB"/>
          </a:p>
        </p:txBody>
      </p:sp>
    </p:spTree>
    <p:extLst>
      <p:ext uri="{BB962C8B-B14F-4D97-AF65-F5344CB8AC3E}">
        <p14:creationId xmlns:p14="http://schemas.microsoft.com/office/powerpoint/2010/main" val="401452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the nearly million people who have expressed an interest in the left wing Your Party with Zara Sultana and Jeremy Corbyn.</a:t>
            </a:r>
          </a:p>
          <a:p>
            <a:r>
              <a:rPr lang="en-GB" dirty="0"/>
              <a:t>Think about the hundreds of thousands who protest every month over what’s been described as a genocide by the UN in Gaza.</a:t>
            </a:r>
          </a:p>
        </p:txBody>
      </p:sp>
      <p:sp>
        <p:nvSpPr>
          <p:cNvPr id="4" name="Slide Number Placeholder 3"/>
          <p:cNvSpPr>
            <a:spLocks noGrp="1"/>
          </p:cNvSpPr>
          <p:nvPr>
            <p:ph type="sldNum" sz="quarter" idx="5"/>
          </p:nvPr>
        </p:nvSpPr>
        <p:spPr/>
        <p:txBody>
          <a:bodyPr/>
          <a:lstStyle/>
          <a:p>
            <a:fld id="{F58FE0EE-27C7-4238-A247-205955812F75}" type="slidenum">
              <a:rPr lang="en-GB" smtClean="0"/>
              <a:t>16</a:t>
            </a:fld>
            <a:endParaRPr lang="en-GB"/>
          </a:p>
        </p:txBody>
      </p:sp>
    </p:spTree>
    <p:extLst>
      <p:ext uri="{BB962C8B-B14F-4D97-AF65-F5344CB8AC3E}">
        <p14:creationId xmlns:p14="http://schemas.microsoft.com/office/powerpoint/2010/main" val="115299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6722-B36F-6183-6BD9-4A0D7EA0B0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3672B7-C949-1948-10AC-F4202DDE0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91CA74-C595-0A14-E135-56F7B6211A7B}"/>
              </a:ext>
            </a:extLst>
          </p:cNvPr>
          <p:cNvSpPr>
            <a:spLocks noGrp="1"/>
          </p:cNvSpPr>
          <p:nvPr>
            <p:ph type="dt" sz="half" idx="10"/>
          </p:nvPr>
        </p:nvSpPr>
        <p:spPr/>
        <p:txBody>
          <a:bodyPr/>
          <a:lstStyle/>
          <a:p>
            <a:fld id="{71B047EF-D2D5-4585-A39D-3BA92CDBF7F6}" type="datetimeFigureOut">
              <a:rPr lang="en-GB" smtClean="0"/>
              <a:t>17/09/2025</a:t>
            </a:fld>
            <a:endParaRPr lang="en-GB"/>
          </a:p>
        </p:txBody>
      </p:sp>
      <p:sp>
        <p:nvSpPr>
          <p:cNvPr id="5" name="Footer Placeholder 4">
            <a:extLst>
              <a:ext uri="{FF2B5EF4-FFF2-40B4-BE49-F238E27FC236}">
                <a16:creationId xmlns:a16="http://schemas.microsoft.com/office/drawing/2014/main" id="{D96D716B-7BCF-2882-DA6E-58B925EDC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1A98A-7CAB-92F4-487B-AEE2E26D96E7}"/>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72877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049A-61D7-BA89-3AA8-30803B669C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7F2AFD-43D9-4541-7B99-2BAEDE5229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418EB3-5275-06ED-BFFD-384E87F64E3F}"/>
              </a:ext>
            </a:extLst>
          </p:cNvPr>
          <p:cNvSpPr>
            <a:spLocks noGrp="1"/>
          </p:cNvSpPr>
          <p:nvPr>
            <p:ph type="dt" sz="half" idx="10"/>
          </p:nvPr>
        </p:nvSpPr>
        <p:spPr/>
        <p:txBody>
          <a:bodyPr/>
          <a:lstStyle/>
          <a:p>
            <a:fld id="{71B047EF-D2D5-4585-A39D-3BA92CDBF7F6}" type="datetimeFigureOut">
              <a:rPr lang="en-GB" smtClean="0"/>
              <a:t>17/09/2025</a:t>
            </a:fld>
            <a:endParaRPr lang="en-GB"/>
          </a:p>
        </p:txBody>
      </p:sp>
      <p:sp>
        <p:nvSpPr>
          <p:cNvPr id="5" name="Footer Placeholder 4">
            <a:extLst>
              <a:ext uri="{FF2B5EF4-FFF2-40B4-BE49-F238E27FC236}">
                <a16:creationId xmlns:a16="http://schemas.microsoft.com/office/drawing/2014/main" id="{7594B4AF-D2FB-44FC-FF63-77FCC8935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41C2D4-808E-A74C-2B2B-0C056892AAB2}"/>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25831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723DC-BB55-C2BA-A034-C4A077AF49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B5C386-3A51-AEB4-1BFA-913C531080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EBCBE6-F38C-244A-0080-AC080032648C}"/>
              </a:ext>
            </a:extLst>
          </p:cNvPr>
          <p:cNvSpPr>
            <a:spLocks noGrp="1"/>
          </p:cNvSpPr>
          <p:nvPr>
            <p:ph type="dt" sz="half" idx="10"/>
          </p:nvPr>
        </p:nvSpPr>
        <p:spPr/>
        <p:txBody>
          <a:bodyPr/>
          <a:lstStyle/>
          <a:p>
            <a:fld id="{71B047EF-D2D5-4585-A39D-3BA92CDBF7F6}" type="datetimeFigureOut">
              <a:rPr lang="en-GB" smtClean="0"/>
              <a:t>17/09/2025</a:t>
            </a:fld>
            <a:endParaRPr lang="en-GB"/>
          </a:p>
        </p:txBody>
      </p:sp>
      <p:sp>
        <p:nvSpPr>
          <p:cNvPr id="5" name="Footer Placeholder 4">
            <a:extLst>
              <a:ext uri="{FF2B5EF4-FFF2-40B4-BE49-F238E27FC236}">
                <a16:creationId xmlns:a16="http://schemas.microsoft.com/office/drawing/2014/main" id="{767A54B0-D534-BC0E-84C7-09C3AE2D2B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3B604D-23F2-97EC-CE7F-63CD3A0708B8}"/>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409506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4FF6-E5A6-89FE-8D01-4DD5BABC88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25CA24-4578-2BF0-2037-00CFB65E93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EFA1C-8D58-7840-1DD3-8D0977D8C860}"/>
              </a:ext>
            </a:extLst>
          </p:cNvPr>
          <p:cNvSpPr>
            <a:spLocks noGrp="1"/>
          </p:cNvSpPr>
          <p:nvPr>
            <p:ph type="dt" sz="half" idx="10"/>
          </p:nvPr>
        </p:nvSpPr>
        <p:spPr/>
        <p:txBody>
          <a:bodyPr/>
          <a:lstStyle/>
          <a:p>
            <a:fld id="{71B047EF-D2D5-4585-A39D-3BA92CDBF7F6}" type="datetimeFigureOut">
              <a:rPr lang="en-GB" smtClean="0"/>
              <a:t>17/09/2025</a:t>
            </a:fld>
            <a:endParaRPr lang="en-GB"/>
          </a:p>
        </p:txBody>
      </p:sp>
      <p:sp>
        <p:nvSpPr>
          <p:cNvPr id="5" name="Footer Placeholder 4">
            <a:extLst>
              <a:ext uri="{FF2B5EF4-FFF2-40B4-BE49-F238E27FC236}">
                <a16:creationId xmlns:a16="http://schemas.microsoft.com/office/drawing/2014/main" id="{1A19FDF1-C59C-E0D8-D948-CB0EACC002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CBEAE9-1F8C-5C43-DBD6-25EA2FEA77A3}"/>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22045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9087-D16A-1E5E-5250-5E993E388D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A38377-9B56-53FE-DC73-E4BC9C6DE9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9BFDA-C97D-3C86-D492-E105C84C27D5}"/>
              </a:ext>
            </a:extLst>
          </p:cNvPr>
          <p:cNvSpPr>
            <a:spLocks noGrp="1"/>
          </p:cNvSpPr>
          <p:nvPr>
            <p:ph type="dt" sz="half" idx="10"/>
          </p:nvPr>
        </p:nvSpPr>
        <p:spPr/>
        <p:txBody>
          <a:bodyPr/>
          <a:lstStyle/>
          <a:p>
            <a:fld id="{71B047EF-D2D5-4585-A39D-3BA92CDBF7F6}" type="datetimeFigureOut">
              <a:rPr lang="en-GB" smtClean="0"/>
              <a:t>17/09/2025</a:t>
            </a:fld>
            <a:endParaRPr lang="en-GB"/>
          </a:p>
        </p:txBody>
      </p:sp>
      <p:sp>
        <p:nvSpPr>
          <p:cNvPr id="5" name="Footer Placeholder 4">
            <a:extLst>
              <a:ext uri="{FF2B5EF4-FFF2-40B4-BE49-F238E27FC236}">
                <a16:creationId xmlns:a16="http://schemas.microsoft.com/office/drawing/2014/main" id="{A0C3ED1D-5D7B-F9FF-9EE4-16F7BE055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82641C-7A2F-9C7C-B89B-DED467C04DA9}"/>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67701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6DA1-A765-B895-9D29-006D0A8A87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12D0AB-2324-2493-7444-7204080BF2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F666DE-2452-58E2-3427-BBC064D9D4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8E70B2-FF14-8299-3EA9-819FE024E19C}"/>
              </a:ext>
            </a:extLst>
          </p:cNvPr>
          <p:cNvSpPr>
            <a:spLocks noGrp="1"/>
          </p:cNvSpPr>
          <p:nvPr>
            <p:ph type="dt" sz="half" idx="10"/>
          </p:nvPr>
        </p:nvSpPr>
        <p:spPr/>
        <p:txBody>
          <a:bodyPr/>
          <a:lstStyle/>
          <a:p>
            <a:fld id="{71B047EF-D2D5-4585-A39D-3BA92CDBF7F6}" type="datetimeFigureOut">
              <a:rPr lang="en-GB" smtClean="0"/>
              <a:t>17/09/2025</a:t>
            </a:fld>
            <a:endParaRPr lang="en-GB"/>
          </a:p>
        </p:txBody>
      </p:sp>
      <p:sp>
        <p:nvSpPr>
          <p:cNvPr id="6" name="Footer Placeholder 5">
            <a:extLst>
              <a:ext uri="{FF2B5EF4-FFF2-40B4-BE49-F238E27FC236}">
                <a16:creationId xmlns:a16="http://schemas.microsoft.com/office/drawing/2014/main" id="{AD066499-287B-2888-E4E5-CF8FFC16F6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CC75A7-456C-D806-2436-11ADEDDD2287}"/>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80309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B8BF-1943-DD7D-D038-E380E6699A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F99266-5099-2CA2-072E-EA1D5C401E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41E563-39B1-AD0B-DFF3-98248DB2B1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0689F4-4CBA-B569-9B82-A511CF4B9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16952-6488-4A0C-0E33-E46345FBBF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3F168E-9934-D497-A644-8DCA67074DF0}"/>
              </a:ext>
            </a:extLst>
          </p:cNvPr>
          <p:cNvSpPr>
            <a:spLocks noGrp="1"/>
          </p:cNvSpPr>
          <p:nvPr>
            <p:ph type="dt" sz="half" idx="10"/>
          </p:nvPr>
        </p:nvSpPr>
        <p:spPr/>
        <p:txBody>
          <a:bodyPr/>
          <a:lstStyle/>
          <a:p>
            <a:fld id="{71B047EF-D2D5-4585-A39D-3BA92CDBF7F6}" type="datetimeFigureOut">
              <a:rPr lang="en-GB" smtClean="0"/>
              <a:t>17/09/2025</a:t>
            </a:fld>
            <a:endParaRPr lang="en-GB"/>
          </a:p>
        </p:txBody>
      </p:sp>
      <p:sp>
        <p:nvSpPr>
          <p:cNvPr id="8" name="Footer Placeholder 7">
            <a:extLst>
              <a:ext uri="{FF2B5EF4-FFF2-40B4-BE49-F238E27FC236}">
                <a16:creationId xmlns:a16="http://schemas.microsoft.com/office/drawing/2014/main" id="{FF9D10AC-81AE-7DF0-BF6D-453C959CB0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B0BB25-7C5B-F82E-BFAB-113E9A9A6AB3}"/>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05255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118-DFE8-4ACA-7029-7C3E0CBB00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1E30CA-1D74-9313-3581-C722990E258C}"/>
              </a:ext>
            </a:extLst>
          </p:cNvPr>
          <p:cNvSpPr>
            <a:spLocks noGrp="1"/>
          </p:cNvSpPr>
          <p:nvPr>
            <p:ph type="dt" sz="half" idx="10"/>
          </p:nvPr>
        </p:nvSpPr>
        <p:spPr/>
        <p:txBody>
          <a:bodyPr/>
          <a:lstStyle/>
          <a:p>
            <a:fld id="{71B047EF-D2D5-4585-A39D-3BA92CDBF7F6}" type="datetimeFigureOut">
              <a:rPr lang="en-GB" smtClean="0"/>
              <a:t>17/09/2025</a:t>
            </a:fld>
            <a:endParaRPr lang="en-GB"/>
          </a:p>
        </p:txBody>
      </p:sp>
      <p:sp>
        <p:nvSpPr>
          <p:cNvPr id="4" name="Footer Placeholder 3">
            <a:extLst>
              <a:ext uri="{FF2B5EF4-FFF2-40B4-BE49-F238E27FC236}">
                <a16:creationId xmlns:a16="http://schemas.microsoft.com/office/drawing/2014/main" id="{338B289B-A78C-737F-BF2B-861DB81DEC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34A2D7-CED0-D209-6CE9-5909840FD60B}"/>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18251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697DA1-48C1-5918-5F8F-5E45166415A2}"/>
              </a:ext>
            </a:extLst>
          </p:cNvPr>
          <p:cNvSpPr>
            <a:spLocks noGrp="1"/>
          </p:cNvSpPr>
          <p:nvPr>
            <p:ph type="dt" sz="half" idx="10"/>
          </p:nvPr>
        </p:nvSpPr>
        <p:spPr/>
        <p:txBody>
          <a:bodyPr/>
          <a:lstStyle/>
          <a:p>
            <a:fld id="{71B047EF-D2D5-4585-A39D-3BA92CDBF7F6}" type="datetimeFigureOut">
              <a:rPr lang="en-GB" smtClean="0"/>
              <a:t>17/09/2025</a:t>
            </a:fld>
            <a:endParaRPr lang="en-GB"/>
          </a:p>
        </p:txBody>
      </p:sp>
      <p:sp>
        <p:nvSpPr>
          <p:cNvPr id="3" name="Footer Placeholder 2">
            <a:extLst>
              <a:ext uri="{FF2B5EF4-FFF2-40B4-BE49-F238E27FC236}">
                <a16:creationId xmlns:a16="http://schemas.microsoft.com/office/drawing/2014/main" id="{74D2AE2F-72F7-E30B-8498-FEE39AE944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92C72C-2065-2CCB-E00B-6734F7194A6E}"/>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58446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C867-46BE-76FC-2966-01BE4BD0D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9D1CB2-F723-172E-8285-94E3718EF6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3BDF53-9560-8440-DDBE-FD299CCB2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420C-EF16-5E76-55D4-0079D4489BAE}"/>
              </a:ext>
            </a:extLst>
          </p:cNvPr>
          <p:cNvSpPr>
            <a:spLocks noGrp="1"/>
          </p:cNvSpPr>
          <p:nvPr>
            <p:ph type="dt" sz="half" idx="10"/>
          </p:nvPr>
        </p:nvSpPr>
        <p:spPr/>
        <p:txBody>
          <a:bodyPr/>
          <a:lstStyle/>
          <a:p>
            <a:fld id="{71B047EF-D2D5-4585-A39D-3BA92CDBF7F6}" type="datetimeFigureOut">
              <a:rPr lang="en-GB" smtClean="0"/>
              <a:t>17/09/2025</a:t>
            </a:fld>
            <a:endParaRPr lang="en-GB"/>
          </a:p>
        </p:txBody>
      </p:sp>
      <p:sp>
        <p:nvSpPr>
          <p:cNvPr id="6" name="Footer Placeholder 5">
            <a:extLst>
              <a:ext uri="{FF2B5EF4-FFF2-40B4-BE49-F238E27FC236}">
                <a16:creationId xmlns:a16="http://schemas.microsoft.com/office/drawing/2014/main" id="{5620B59D-CFBF-9B1E-B469-3968A9BFBA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F9B498-CAC8-0B88-0B38-8F0FA70A6304}"/>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6272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DAE8-1FAA-5BEC-9AE0-0AB1844A5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52596C-0A8D-E348-DEC9-F9C81CDE3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0ED73D-CF19-8DEA-451A-DF4335841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095DF-0D31-7E1B-4681-62367ED508C9}"/>
              </a:ext>
            </a:extLst>
          </p:cNvPr>
          <p:cNvSpPr>
            <a:spLocks noGrp="1"/>
          </p:cNvSpPr>
          <p:nvPr>
            <p:ph type="dt" sz="half" idx="10"/>
          </p:nvPr>
        </p:nvSpPr>
        <p:spPr/>
        <p:txBody>
          <a:bodyPr/>
          <a:lstStyle/>
          <a:p>
            <a:fld id="{71B047EF-D2D5-4585-A39D-3BA92CDBF7F6}" type="datetimeFigureOut">
              <a:rPr lang="en-GB" smtClean="0"/>
              <a:t>17/09/2025</a:t>
            </a:fld>
            <a:endParaRPr lang="en-GB"/>
          </a:p>
        </p:txBody>
      </p:sp>
      <p:sp>
        <p:nvSpPr>
          <p:cNvPr id="6" name="Footer Placeholder 5">
            <a:extLst>
              <a:ext uri="{FF2B5EF4-FFF2-40B4-BE49-F238E27FC236}">
                <a16:creationId xmlns:a16="http://schemas.microsoft.com/office/drawing/2014/main" id="{F2EF0B6C-9D33-F5D1-DD4F-5BE072C1DC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48D5F6-B48C-4372-A81C-7DD9DE685B5C}"/>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91344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179DC2-2CC1-BD19-BFFE-9BEA38339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1337DA-2F84-6F7F-23CA-138AE2AE9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72B6F-1514-EB32-7CF0-A90D3E056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047EF-D2D5-4585-A39D-3BA92CDBF7F6}" type="datetimeFigureOut">
              <a:rPr lang="en-GB" smtClean="0"/>
              <a:t>17/09/2025</a:t>
            </a:fld>
            <a:endParaRPr lang="en-GB"/>
          </a:p>
        </p:txBody>
      </p:sp>
      <p:sp>
        <p:nvSpPr>
          <p:cNvPr id="5" name="Footer Placeholder 4">
            <a:extLst>
              <a:ext uri="{FF2B5EF4-FFF2-40B4-BE49-F238E27FC236}">
                <a16:creationId xmlns:a16="http://schemas.microsoft.com/office/drawing/2014/main" id="{55F4B3EE-D2F0-7894-1B91-6573CA14D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67A07F-580F-D5F6-1288-39B51247D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A7DE4-253A-4DB8-93F3-BFF837FF0569}" type="slidenum">
              <a:rPr lang="en-GB" smtClean="0"/>
              <a:t>‹#›</a:t>
            </a:fld>
            <a:endParaRPr lang="en-GB"/>
          </a:p>
        </p:txBody>
      </p:sp>
    </p:spTree>
    <p:extLst>
      <p:ext uri="{BB962C8B-B14F-4D97-AF65-F5344CB8AC3E}">
        <p14:creationId xmlns:p14="http://schemas.microsoft.com/office/powerpoint/2010/main" val="428756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ctCaKH-2Wm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E45FD-B7C0-0149-DC97-D51394615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E7D02-18E6-C642-D363-E947C567FAE0}"/>
              </a:ext>
            </a:extLst>
          </p:cNvPr>
          <p:cNvSpPr>
            <a:spLocks noGrp="1"/>
          </p:cNvSpPr>
          <p:nvPr>
            <p:ph type="title"/>
          </p:nvPr>
        </p:nvSpPr>
        <p:spPr>
          <a:xfrm>
            <a:off x="932793" y="2372601"/>
            <a:ext cx="10515600" cy="1325563"/>
          </a:xfrm>
        </p:spPr>
        <p:txBody>
          <a:bodyPr>
            <a:noAutofit/>
          </a:bodyPr>
          <a:lstStyle/>
          <a:p>
            <a:pPr algn="ctr"/>
            <a:r>
              <a:rPr lang="en-GB" sz="8800" b="1" dirty="0"/>
              <a:t>What happened outside hotels housing asylum seekers this Summer….</a:t>
            </a:r>
          </a:p>
        </p:txBody>
      </p:sp>
    </p:spTree>
    <p:extLst>
      <p:ext uri="{BB962C8B-B14F-4D97-AF65-F5344CB8AC3E}">
        <p14:creationId xmlns:p14="http://schemas.microsoft.com/office/powerpoint/2010/main" val="68814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Why does anyone listen to this stuff?</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777254"/>
            <a:ext cx="10515600" cy="4844552"/>
          </a:xfrm>
        </p:spPr>
        <p:txBody>
          <a:bodyPr>
            <a:normAutofit lnSpcReduction="10000"/>
          </a:bodyPr>
          <a:lstStyle/>
          <a:p>
            <a:r>
              <a:rPr lang="en-GB" sz="3200" dirty="0"/>
              <a:t>Cost of living crisis – food being so expensive</a:t>
            </a:r>
          </a:p>
          <a:p>
            <a:r>
              <a:rPr lang="en-GB" sz="3200" dirty="0"/>
              <a:t>Heating homes being so expensive.</a:t>
            </a:r>
          </a:p>
          <a:p>
            <a:r>
              <a:rPr lang="en-GB" sz="3200" dirty="0"/>
              <a:t>Lack of affordable housing</a:t>
            </a:r>
          </a:p>
          <a:p>
            <a:r>
              <a:rPr lang="en-GB" sz="3200" dirty="0"/>
              <a:t>Difficulties getting doctors’ appointments…</a:t>
            </a:r>
          </a:p>
          <a:p>
            <a:pPr marL="0" indent="0">
              <a:buNone/>
            </a:pPr>
            <a:endParaRPr lang="en-GB" sz="3200" dirty="0"/>
          </a:p>
          <a:p>
            <a:pPr marL="0" indent="0">
              <a:buNone/>
            </a:pPr>
            <a:r>
              <a:rPr lang="en-GB" sz="3200" dirty="0"/>
              <a:t>People who are suffering want someone to blame….and unfortunately our governments have spent a lot of time pointing at migrants who come with nothing…who have </a:t>
            </a:r>
            <a:r>
              <a:rPr lang="en-GB" sz="3200" b="1" dirty="0"/>
              <a:t>not</a:t>
            </a:r>
            <a:r>
              <a:rPr lang="en-GB" sz="3200" dirty="0"/>
              <a:t> put up food prices, or fuel prices, or rents, or made the NHS struggle…</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27916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What was the response of ordinary people to the protests outside the hotels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777254"/>
            <a:ext cx="10515600" cy="4844552"/>
          </a:xfrm>
        </p:spPr>
        <p:txBody>
          <a:bodyPr>
            <a:normAutofit/>
          </a:bodyPr>
          <a:lstStyle/>
          <a:p>
            <a:pPr marL="0" indent="0">
              <a:buNone/>
            </a:pPr>
            <a:r>
              <a:rPr lang="en-GB" sz="3200" dirty="0"/>
              <a:t>They showed compassion…..</a:t>
            </a:r>
          </a:p>
          <a:p>
            <a:pPr marL="0" indent="0">
              <a:buNone/>
            </a:pPr>
            <a:r>
              <a:rPr lang="en-GB" sz="3200" dirty="0"/>
              <a:t>Across the country thousands of people came out of their homes to defend their areas against those who wanted to spread hatred.</a:t>
            </a:r>
          </a:p>
          <a:p>
            <a:pPr marL="0" indent="0">
              <a:buNone/>
            </a:pPr>
            <a:endParaRPr lang="en-GB" sz="3200" dirty="0"/>
          </a:p>
          <a:p>
            <a:pPr marL="0" indent="0">
              <a:buNone/>
            </a:pPr>
            <a:r>
              <a:rPr lang="en-GB" sz="3200" dirty="0"/>
              <a:t>What was the response on Saturday to the racist demonstration called by Tommy Robinson?</a:t>
            </a:r>
          </a:p>
          <a:p>
            <a:pPr marL="0" indent="0">
              <a:buNone/>
            </a:pPr>
            <a:r>
              <a:rPr lang="en-GB" sz="3200" dirty="0"/>
              <a:t>20,000 anti racists turned out in Central London</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130216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F403-8E09-20AE-506C-8A6E52C82751}"/>
              </a:ext>
            </a:extLst>
          </p:cNvPr>
          <p:cNvSpPr>
            <a:spLocks noGrp="1"/>
          </p:cNvSpPr>
          <p:nvPr>
            <p:ph type="title"/>
          </p:nvPr>
        </p:nvSpPr>
        <p:spPr/>
        <p:txBody>
          <a:bodyPr>
            <a:normAutofit/>
          </a:bodyPr>
          <a:lstStyle/>
          <a:p>
            <a:r>
              <a:rPr lang="en-GB" sz="3600" b="1" dirty="0"/>
              <a:t>Resistance - compassion</a:t>
            </a:r>
          </a:p>
        </p:txBody>
      </p:sp>
      <p:pic>
        <p:nvPicPr>
          <p:cNvPr id="2050" name="Picture 2" descr="outside asylum hotels in Scotland ...">
            <a:extLst>
              <a:ext uri="{FF2B5EF4-FFF2-40B4-BE49-F238E27FC236}">
                <a16:creationId xmlns:a16="http://schemas.microsoft.com/office/drawing/2014/main" id="{8418A57E-F402-99D5-F090-CA7361217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18" y="1473415"/>
            <a:ext cx="4341950" cy="2431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D6C4B0-BA21-99F7-4007-2B29810D971F}"/>
              </a:ext>
            </a:extLst>
          </p:cNvPr>
          <p:cNvSpPr txBox="1"/>
          <p:nvPr/>
        </p:nvSpPr>
        <p:spPr>
          <a:xfrm>
            <a:off x="353418" y="4101827"/>
            <a:ext cx="1408670" cy="369332"/>
          </a:xfrm>
          <a:prstGeom prst="rect">
            <a:avLst/>
          </a:prstGeom>
          <a:solidFill>
            <a:schemeClr val="bg1"/>
          </a:solidFill>
        </p:spPr>
        <p:txBody>
          <a:bodyPr wrap="square" rtlCol="0">
            <a:spAutoFit/>
          </a:bodyPr>
          <a:lstStyle/>
          <a:p>
            <a:r>
              <a:rPr lang="en-GB" dirty="0"/>
              <a:t>Falkirk</a:t>
            </a:r>
          </a:p>
        </p:txBody>
      </p:sp>
      <p:pic>
        <p:nvPicPr>
          <p:cNvPr id="2054" name="Picture 6" descr="Anti-racists opposing the far right in Cheshunt at refugee hotel protest">
            <a:extLst>
              <a:ext uri="{FF2B5EF4-FFF2-40B4-BE49-F238E27FC236}">
                <a16:creationId xmlns:a16="http://schemas.microsoft.com/office/drawing/2014/main" id="{15184BF8-6B85-C408-5055-1E79D2A4A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129" y="527093"/>
            <a:ext cx="3857069" cy="25730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FCC9AA-9F04-4219-B811-0EE9ADAE515A}"/>
              </a:ext>
            </a:extLst>
          </p:cNvPr>
          <p:cNvSpPr txBox="1"/>
          <p:nvPr/>
        </p:nvSpPr>
        <p:spPr>
          <a:xfrm>
            <a:off x="7232093" y="3244334"/>
            <a:ext cx="1408670" cy="369332"/>
          </a:xfrm>
          <a:prstGeom prst="rect">
            <a:avLst/>
          </a:prstGeom>
          <a:solidFill>
            <a:schemeClr val="bg1"/>
          </a:solidFill>
        </p:spPr>
        <p:txBody>
          <a:bodyPr wrap="square" rtlCol="0">
            <a:spAutoFit/>
          </a:bodyPr>
          <a:lstStyle/>
          <a:p>
            <a:r>
              <a:rPr lang="en-GB" dirty="0"/>
              <a:t>Cheshunt</a:t>
            </a:r>
          </a:p>
        </p:txBody>
      </p:sp>
      <p:pic>
        <p:nvPicPr>
          <p:cNvPr id="1026" name="Picture 1">
            <a:extLst>
              <a:ext uri="{FF2B5EF4-FFF2-40B4-BE49-F238E27FC236}">
                <a16:creationId xmlns:a16="http://schemas.microsoft.com/office/drawing/2014/main" id="{4B81919F-00F5-B7F8-9EEB-6B5713857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021" t="11018" r="39481" b="31573"/>
          <a:stretch>
            <a:fillRect/>
          </a:stretch>
        </p:blipFill>
        <p:spPr bwMode="auto">
          <a:xfrm>
            <a:off x="8640763" y="3932581"/>
            <a:ext cx="3551237" cy="2698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B5D10FE-8E3E-020E-1A3E-6192B10575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0032" y="4286493"/>
            <a:ext cx="3292109" cy="219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29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566352" y="365125"/>
            <a:ext cx="10515600" cy="1325563"/>
          </a:xfrm>
        </p:spPr>
        <p:txBody>
          <a:bodyPr>
            <a:noAutofit/>
          </a:bodyPr>
          <a:lstStyle/>
          <a:p>
            <a:r>
              <a:rPr lang="en-GB" sz="4800" b="1" dirty="0"/>
              <a:t>Not spontaneous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566352" y="1648323"/>
            <a:ext cx="10515600" cy="4844552"/>
          </a:xfrm>
        </p:spPr>
        <p:txBody>
          <a:bodyPr>
            <a:normAutofit/>
          </a:bodyPr>
          <a:lstStyle/>
          <a:p>
            <a:pPr marL="0" indent="0">
              <a:buNone/>
            </a:pPr>
            <a:r>
              <a:rPr lang="en-GB" sz="3200" dirty="0"/>
              <a:t>People didn’t just come out of their houses at the same time, to go to the same place by chance. People in many groups put the call out. Stand up to Racism, Trade unions, (including the education union), churches, mosques, synagogues…</a:t>
            </a:r>
          </a:p>
          <a:p>
            <a:pPr marL="0" indent="0">
              <a:buNone/>
            </a:pPr>
            <a:endParaRPr lang="en-GB" sz="3200" dirty="0"/>
          </a:p>
          <a:p>
            <a:pPr marL="0" indent="0">
              <a:buNone/>
            </a:pPr>
            <a:r>
              <a:rPr lang="en-GB" sz="6000" dirty="0"/>
              <a:t>What we do makes a difference.</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355237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History of this resistance to racism</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510746" y="1729098"/>
            <a:ext cx="10515600" cy="4844552"/>
          </a:xfrm>
        </p:spPr>
        <p:txBody>
          <a:bodyPr>
            <a:normAutofit fontScale="85000" lnSpcReduction="20000"/>
          </a:bodyPr>
          <a:lstStyle/>
          <a:p>
            <a:pPr marL="0" indent="0">
              <a:buNone/>
            </a:pPr>
            <a:r>
              <a:rPr lang="en-GB" sz="3200" b="1" dirty="0"/>
              <a:t>Cable Street 1936 </a:t>
            </a:r>
            <a:r>
              <a:rPr lang="en-GB" sz="3200" dirty="0"/>
              <a:t>– 300,000 Irish dockers, Jews, Socialists, Communists, Trade Unionists… and others gathered to stop the British Hitler – Oswald Mosley. The British Union of Fascists, never as strong again.</a:t>
            </a:r>
          </a:p>
          <a:p>
            <a:pPr marL="0" indent="0">
              <a:buNone/>
            </a:pPr>
            <a:endParaRPr lang="en-GB" sz="3200" dirty="0"/>
          </a:p>
          <a:p>
            <a:pPr marL="0" indent="0">
              <a:buNone/>
            </a:pPr>
            <a:r>
              <a:rPr lang="en-GB" sz="3200" b="1" dirty="0"/>
              <a:t>Lewisham 1977</a:t>
            </a:r>
            <a:r>
              <a:rPr lang="en-GB" sz="3200" dirty="0"/>
              <a:t> – 4000 anti-racists met 500 of the National Front</a:t>
            </a:r>
          </a:p>
          <a:p>
            <a:pPr marL="0" indent="0">
              <a:buNone/>
            </a:pPr>
            <a:r>
              <a:rPr lang="en-GB" sz="3200" dirty="0"/>
              <a:t>and they were never as strong again</a:t>
            </a:r>
          </a:p>
          <a:p>
            <a:pPr marL="0" indent="0">
              <a:buNone/>
            </a:pPr>
            <a:endParaRPr lang="en-GB" sz="3200" b="1" dirty="0"/>
          </a:p>
          <a:p>
            <a:pPr marL="0" indent="0">
              <a:buNone/>
            </a:pPr>
            <a:r>
              <a:rPr lang="en-GB" sz="3200" b="1" dirty="0"/>
              <a:t>Wood Green 1977 </a:t>
            </a:r>
            <a:r>
              <a:rPr lang="en-GB" sz="3200" dirty="0"/>
              <a:t>–3000 anti racists met the National Front, and </a:t>
            </a:r>
            <a:br>
              <a:rPr lang="en-GB" sz="3200" dirty="0"/>
            </a:br>
            <a:r>
              <a:rPr lang="en-GB" sz="3200" dirty="0"/>
              <a:t>they were forced to leave.</a:t>
            </a:r>
          </a:p>
          <a:p>
            <a:pPr marL="0" indent="0">
              <a:buNone/>
            </a:pPr>
            <a:endParaRPr lang="en-GB" sz="3200" dirty="0"/>
          </a:p>
          <a:p>
            <a:pPr marL="0" indent="0">
              <a:buNone/>
            </a:pPr>
            <a:r>
              <a:rPr lang="en-GB" sz="3200" b="1" dirty="0"/>
              <a:t>Nick Griffin BNP election - </a:t>
            </a:r>
            <a:r>
              <a:rPr lang="en-GB" sz="3200" dirty="0"/>
              <a:t>2010….Barking and Dagenham 2010 </a:t>
            </a:r>
            <a:br>
              <a:rPr lang="en-GB" sz="3200" dirty="0"/>
            </a:br>
            <a:r>
              <a:rPr lang="en-GB" sz="3200" dirty="0"/>
              <a:t>defeated as many anti-racists knocked on doors urging people not to </a:t>
            </a:r>
            <a:br>
              <a:rPr lang="en-GB" sz="3200" dirty="0"/>
            </a:br>
            <a:r>
              <a:rPr lang="en-GB" sz="3200" dirty="0"/>
              <a:t>vote for this man.</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pic>
        <p:nvPicPr>
          <p:cNvPr id="6146" name="Picture 2" descr="Image result for how many people at cable street 1936">
            <a:extLst>
              <a:ext uri="{FF2B5EF4-FFF2-40B4-BE49-F238E27FC236}">
                <a16:creationId xmlns:a16="http://schemas.microsoft.com/office/drawing/2014/main" id="{301EACCB-746D-F7B8-53C1-BDCBE5092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5900" y="192749"/>
            <a:ext cx="17049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battle of wood green">
            <a:extLst>
              <a:ext uri="{FF2B5EF4-FFF2-40B4-BE49-F238E27FC236}">
                <a16:creationId xmlns:a16="http://schemas.microsoft.com/office/drawing/2014/main" id="{895BB4F3-A6EF-7355-CA50-6E11E677E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264" y="4165850"/>
            <a:ext cx="1876234" cy="14734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2FD54C0-B862-0964-7779-7B32ACA51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6279" y="3038566"/>
            <a:ext cx="1964219" cy="68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ppt_x"/>
                                          </p:val>
                                        </p:tav>
                                        <p:tav tm="100000">
                                          <p:val>
                                            <p:strVal val="#ppt_x"/>
                                          </p:val>
                                        </p:tav>
                                      </p:tavLst>
                                    </p:anim>
                                    <p:anim calcmode="lin" valueType="num">
                                      <p:cBhvr additive="base">
                                        <p:cTn id="2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0D3B9-F865-9C8C-F2DF-725C3AB1E234}"/>
              </a:ext>
            </a:extLst>
          </p:cNvPr>
          <p:cNvSpPr>
            <a:spLocks noGrp="1"/>
          </p:cNvSpPr>
          <p:nvPr>
            <p:ph type="title"/>
          </p:nvPr>
        </p:nvSpPr>
        <p:spPr>
          <a:xfrm>
            <a:off x="481913" y="522572"/>
            <a:ext cx="10515600" cy="1325563"/>
          </a:xfrm>
        </p:spPr>
        <p:txBody>
          <a:bodyPr>
            <a:normAutofit fontScale="90000"/>
          </a:bodyPr>
          <a:lstStyle/>
          <a:p>
            <a:r>
              <a:rPr lang="en-GB" b="1" dirty="0"/>
              <a:t>Be aware, we are facing the biggest racist demonstration which has ever happened in this country.</a:t>
            </a:r>
          </a:p>
        </p:txBody>
      </p:sp>
      <p:sp>
        <p:nvSpPr>
          <p:cNvPr id="3" name="TextBox 2">
            <a:extLst>
              <a:ext uri="{FF2B5EF4-FFF2-40B4-BE49-F238E27FC236}">
                <a16:creationId xmlns:a16="http://schemas.microsoft.com/office/drawing/2014/main" id="{70057430-7F1A-1D87-D7C9-C0CE923283FC}"/>
              </a:ext>
            </a:extLst>
          </p:cNvPr>
          <p:cNvSpPr txBox="1"/>
          <p:nvPr/>
        </p:nvSpPr>
        <p:spPr>
          <a:xfrm>
            <a:off x="481913" y="2610683"/>
            <a:ext cx="6524368" cy="4247317"/>
          </a:xfrm>
          <a:prstGeom prst="rect">
            <a:avLst/>
          </a:prstGeom>
          <a:noFill/>
        </p:spPr>
        <p:txBody>
          <a:bodyPr wrap="square" rtlCol="0">
            <a:spAutoFit/>
          </a:bodyPr>
          <a:lstStyle/>
          <a:p>
            <a:r>
              <a:rPr lang="en-GB" sz="3000" dirty="0"/>
              <a:t>It is up to all of us who have compassion for other human beings, wherever they happened to be born, or whatever religion they happen to follow, or however much melanin they have in their skin…..</a:t>
            </a:r>
          </a:p>
          <a:p>
            <a:endParaRPr lang="en-GB" sz="3000" dirty="0"/>
          </a:p>
          <a:p>
            <a:r>
              <a:rPr lang="en-GB" sz="3000" dirty="0"/>
              <a:t>We need to unite against hate and intolerance.</a:t>
            </a:r>
          </a:p>
        </p:txBody>
      </p:sp>
      <p:sp>
        <p:nvSpPr>
          <p:cNvPr id="6" name="AutoShape 2" descr="NOTTING HILL, LONDON, ENGLAND- 28 August 2022: Crowds on the First Day ...">
            <a:extLst>
              <a:ext uri="{FF2B5EF4-FFF2-40B4-BE49-F238E27FC236}">
                <a16:creationId xmlns:a16="http://schemas.microsoft.com/office/drawing/2014/main" id="{9427DC04-351B-E5C6-701F-8FB519B9CD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A crowd of people on a street&#10;&#10;AI-generated content may be incorrect.">
            <a:extLst>
              <a:ext uri="{FF2B5EF4-FFF2-40B4-BE49-F238E27FC236}">
                <a16:creationId xmlns:a16="http://schemas.microsoft.com/office/drawing/2014/main" id="{762B1EF3-B171-E1B0-7796-FA2494B31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284" y="2780270"/>
            <a:ext cx="4757216" cy="3855308"/>
          </a:xfrm>
          <a:prstGeom prst="rect">
            <a:avLst/>
          </a:prstGeom>
        </p:spPr>
      </p:pic>
    </p:spTree>
    <p:extLst>
      <p:ext uri="{BB962C8B-B14F-4D97-AF65-F5344CB8AC3E}">
        <p14:creationId xmlns:p14="http://schemas.microsoft.com/office/powerpoint/2010/main" val="1075273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What does this mean for us….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421027"/>
            <a:ext cx="10515600" cy="5165124"/>
          </a:xfrm>
        </p:spPr>
        <p:txBody>
          <a:bodyPr>
            <a:normAutofit fontScale="47500" lnSpcReduction="20000"/>
          </a:bodyPr>
          <a:lstStyle/>
          <a:p>
            <a:pPr marL="0" indent="0">
              <a:buNone/>
            </a:pPr>
            <a:r>
              <a:rPr lang="en-GB" sz="5100" dirty="0"/>
              <a:t>We have to be part of the majority of anti-racist people in this country. </a:t>
            </a:r>
          </a:p>
          <a:p>
            <a:pPr marL="514350" indent="-514350">
              <a:buAutoNum type="arabicPeriod"/>
            </a:pPr>
            <a:r>
              <a:rPr lang="en-GB" sz="5100" dirty="0"/>
              <a:t>A lot of the information online about minority groups is not true. Check facts.</a:t>
            </a:r>
          </a:p>
          <a:p>
            <a:pPr marL="514350" indent="-514350">
              <a:buAutoNum type="arabicPeriod"/>
            </a:pPr>
            <a:r>
              <a:rPr lang="en-GB" sz="5100" dirty="0"/>
              <a:t>What we do makes a difference…</a:t>
            </a:r>
          </a:p>
          <a:p>
            <a:pPr marL="514350" indent="-514350">
              <a:buAutoNum type="arabicPeriod"/>
            </a:pPr>
            <a:endParaRPr lang="en-GB" sz="5100" dirty="0"/>
          </a:p>
          <a:p>
            <a:pPr marL="0" indent="0">
              <a:buNone/>
            </a:pPr>
            <a:r>
              <a:rPr lang="en-GB" sz="5100" dirty="0"/>
              <a:t>NEVER  have words of hate in your mouth.</a:t>
            </a:r>
          </a:p>
          <a:p>
            <a:pPr marL="0" indent="0">
              <a:buNone/>
            </a:pPr>
            <a:endParaRPr lang="en-GB" sz="5100" dirty="0"/>
          </a:p>
          <a:p>
            <a:pPr marL="0" indent="0">
              <a:buNone/>
            </a:pPr>
            <a:r>
              <a:rPr lang="en-GB" sz="5100" dirty="0"/>
              <a:t>ALWAYS challenge language which picks on someone for their identity.</a:t>
            </a:r>
          </a:p>
          <a:p>
            <a:pPr marL="0" indent="0">
              <a:buNone/>
            </a:pPr>
            <a:endParaRPr lang="en-GB" sz="5100" dirty="0"/>
          </a:p>
          <a:p>
            <a:pPr marL="0" indent="0">
              <a:buNone/>
            </a:pPr>
            <a:r>
              <a:rPr lang="en-GB" sz="5100" dirty="0"/>
              <a:t>ALWAYS know you are not alone, and if you tell someone about discrimination, something will be done.</a:t>
            </a:r>
          </a:p>
          <a:p>
            <a:pPr marL="0" indent="0">
              <a:buNone/>
            </a:pPr>
            <a:endParaRPr lang="en-GB" sz="5100" dirty="0"/>
          </a:p>
          <a:p>
            <a:pPr marL="0" indent="0">
              <a:buNone/>
            </a:pPr>
            <a:r>
              <a:rPr lang="en-GB" sz="5100" dirty="0"/>
              <a:t>ALWAYS stand up for what is right. You feel better, and so do the people around you.</a:t>
            </a:r>
            <a:endParaRPr lang="en-GB" dirty="0"/>
          </a:p>
        </p:txBody>
      </p:sp>
    </p:spTree>
    <p:extLst>
      <p:ext uri="{BB962C8B-B14F-4D97-AF65-F5344CB8AC3E}">
        <p14:creationId xmlns:p14="http://schemas.microsoft.com/office/powerpoint/2010/main" val="239753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7576-1DD3-43F3-DAC6-6C5923E75282}"/>
              </a:ext>
            </a:extLst>
          </p:cNvPr>
          <p:cNvSpPr>
            <a:spLocks noGrp="1"/>
          </p:cNvSpPr>
          <p:nvPr>
            <p:ph type="title"/>
          </p:nvPr>
        </p:nvSpPr>
        <p:spPr/>
        <p:txBody>
          <a:bodyPr/>
          <a:lstStyle/>
          <a:p>
            <a:r>
              <a:rPr lang="en-GB" dirty="0"/>
              <a:t>Lastly….</a:t>
            </a:r>
          </a:p>
        </p:txBody>
      </p:sp>
      <p:sp>
        <p:nvSpPr>
          <p:cNvPr id="3" name="Content Placeholder 2">
            <a:extLst>
              <a:ext uri="{FF2B5EF4-FFF2-40B4-BE49-F238E27FC236}">
                <a16:creationId xmlns:a16="http://schemas.microsoft.com/office/drawing/2014/main" id="{02E0D155-2CCC-CD82-1387-C8522F4602D5}"/>
              </a:ext>
            </a:extLst>
          </p:cNvPr>
          <p:cNvSpPr>
            <a:spLocks noGrp="1"/>
          </p:cNvSpPr>
          <p:nvPr>
            <p:ph idx="1"/>
          </p:nvPr>
        </p:nvSpPr>
        <p:spPr/>
        <p:txBody>
          <a:bodyPr/>
          <a:lstStyle/>
          <a:p>
            <a:r>
              <a:rPr lang="en-GB" dirty="0">
                <a:hlinkClick r:id="rId2"/>
              </a:rPr>
              <a:t>Kids, refugees, questions: 'What is it like to have no home?'</a:t>
            </a:r>
            <a:endParaRPr lang="en-GB" dirty="0"/>
          </a:p>
          <a:p>
            <a:endParaRPr lang="en-GB" dirty="0"/>
          </a:p>
        </p:txBody>
      </p:sp>
    </p:spTree>
    <p:extLst>
      <p:ext uri="{BB962C8B-B14F-4D97-AF65-F5344CB8AC3E}">
        <p14:creationId xmlns:p14="http://schemas.microsoft.com/office/powerpoint/2010/main" val="173494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1AF5-4EDE-A7F4-94EF-28F26CD8ED83}"/>
              </a:ext>
            </a:extLst>
          </p:cNvPr>
          <p:cNvSpPr>
            <a:spLocks noGrp="1"/>
          </p:cNvSpPr>
          <p:nvPr>
            <p:ph type="title"/>
          </p:nvPr>
        </p:nvSpPr>
        <p:spPr/>
        <p:txBody>
          <a:bodyPr/>
          <a:lstStyle/>
          <a:p>
            <a:r>
              <a:rPr lang="en-GB" b="1" dirty="0"/>
              <a:t>Far right demonstrations this Summer</a:t>
            </a:r>
          </a:p>
        </p:txBody>
      </p:sp>
      <p:pic>
        <p:nvPicPr>
          <p:cNvPr id="1026" name="Picture 2" descr="'Illegal migrants have more rights than the people of Essex': Fury ...">
            <a:extLst>
              <a:ext uri="{FF2B5EF4-FFF2-40B4-BE49-F238E27FC236}">
                <a16:creationId xmlns:a16="http://schemas.microsoft.com/office/drawing/2014/main" id="{6218698A-92B3-2155-E9D5-7C835CC30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91" y="1690688"/>
            <a:ext cx="4874860" cy="31755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F552AF-C636-7780-37C5-32BF05FFD0D3}"/>
              </a:ext>
            </a:extLst>
          </p:cNvPr>
          <p:cNvSpPr txBox="1"/>
          <p:nvPr/>
        </p:nvSpPr>
        <p:spPr>
          <a:xfrm>
            <a:off x="381000" y="5010664"/>
            <a:ext cx="1571368" cy="369332"/>
          </a:xfrm>
          <a:prstGeom prst="rect">
            <a:avLst/>
          </a:prstGeom>
          <a:solidFill>
            <a:schemeClr val="bg1"/>
          </a:solidFill>
        </p:spPr>
        <p:txBody>
          <a:bodyPr wrap="square" rtlCol="0">
            <a:spAutoFit/>
          </a:bodyPr>
          <a:lstStyle/>
          <a:p>
            <a:r>
              <a:rPr lang="en-GB" b="1" dirty="0"/>
              <a:t>Cheshunt</a:t>
            </a:r>
          </a:p>
        </p:txBody>
      </p:sp>
      <p:sp>
        <p:nvSpPr>
          <p:cNvPr id="7" name="AutoShape 4" descr="Newquay asylum seekers 'need to be moved outside of Cornwall before ...">
            <a:extLst>
              <a:ext uri="{FF2B5EF4-FFF2-40B4-BE49-F238E27FC236}">
                <a16:creationId xmlns:a16="http://schemas.microsoft.com/office/drawing/2014/main" id="{33680555-887A-2CE0-2031-2048F59E70A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4" descr="Hundreds face off outside Falkirk hotel in asylum seeker protests">
            <a:extLst>
              <a:ext uri="{FF2B5EF4-FFF2-40B4-BE49-F238E27FC236}">
                <a16:creationId xmlns:a16="http://schemas.microsoft.com/office/drawing/2014/main" id="{9874BFEF-B5B1-02DD-CBBC-2FE5D8AA03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507" y="1601314"/>
            <a:ext cx="6161902" cy="34660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C231748-E671-3711-FB8B-AEF08D552B7F}"/>
              </a:ext>
            </a:extLst>
          </p:cNvPr>
          <p:cNvSpPr txBox="1"/>
          <p:nvPr/>
        </p:nvSpPr>
        <p:spPr>
          <a:xfrm>
            <a:off x="6063049" y="5067384"/>
            <a:ext cx="1571368" cy="369332"/>
          </a:xfrm>
          <a:prstGeom prst="rect">
            <a:avLst/>
          </a:prstGeom>
          <a:solidFill>
            <a:schemeClr val="bg1"/>
          </a:solidFill>
        </p:spPr>
        <p:txBody>
          <a:bodyPr wrap="square" rtlCol="0">
            <a:spAutoFit/>
          </a:bodyPr>
          <a:lstStyle/>
          <a:p>
            <a:r>
              <a:rPr lang="en-GB" b="1" dirty="0"/>
              <a:t>Falkirk</a:t>
            </a:r>
          </a:p>
        </p:txBody>
      </p:sp>
      <p:sp>
        <p:nvSpPr>
          <p:cNvPr id="3" name="AutoShape 2" descr="Protest taking place in London on UN Anti Racism Day. Stand up to ...">
            <a:extLst>
              <a:ext uri="{FF2B5EF4-FFF2-40B4-BE49-F238E27FC236}">
                <a16:creationId xmlns:a16="http://schemas.microsoft.com/office/drawing/2014/main" id="{89624747-F2F5-EA80-5CAD-BF7253C892F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3068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2B8E5-E2E4-2C88-D6F2-6CAC66DBE503}"/>
              </a:ext>
            </a:extLst>
          </p:cNvPr>
          <p:cNvSpPr>
            <a:spLocks noGrp="1"/>
          </p:cNvSpPr>
          <p:nvPr>
            <p:ph type="title"/>
          </p:nvPr>
        </p:nvSpPr>
        <p:spPr>
          <a:xfrm>
            <a:off x="197708" y="365126"/>
            <a:ext cx="11156092" cy="1253610"/>
          </a:xfrm>
        </p:spPr>
        <p:txBody>
          <a:bodyPr>
            <a:normAutofit/>
          </a:bodyPr>
          <a:lstStyle/>
          <a:p>
            <a:r>
              <a:rPr lang="en-GB" b="1" dirty="0"/>
              <a:t>Over the Summer there was the Raise the Colours</a:t>
            </a:r>
          </a:p>
        </p:txBody>
      </p:sp>
      <p:sp>
        <p:nvSpPr>
          <p:cNvPr id="3" name="Content Placeholder 2">
            <a:extLst>
              <a:ext uri="{FF2B5EF4-FFF2-40B4-BE49-F238E27FC236}">
                <a16:creationId xmlns:a16="http://schemas.microsoft.com/office/drawing/2014/main" id="{2DC7FA53-F49D-D107-7FA7-BC493406EF72}"/>
              </a:ext>
            </a:extLst>
          </p:cNvPr>
          <p:cNvSpPr>
            <a:spLocks noGrp="1"/>
          </p:cNvSpPr>
          <p:nvPr>
            <p:ph idx="1"/>
          </p:nvPr>
        </p:nvSpPr>
        <p:spPr/>
        <p:txBody>
          <a:bodyPr/>
          <a:lstStyle/>
          <a:p>
            <a:r>
              <a:rPr lang="en-GB" dirty="0"/>
              <a:t>Flags represent all sorts of things (my background flag).</a:t>
            </a:r>
          </a:p>
          <a:p>
            <a:endParaRPr lang="en-GB" dirty="0"/>
          </a:p>
          <a:p>
            <a:r>
              <a:rPr lang="en-GB" dirty="0"/>
              <a:t>What was the Raise the Colours campaign about? </a:t>
            </a:r>
          </a:p>
          <a:p>
            <a:endParaRPr lang="en-GB" dirty="0"/>
          </a:p>
          <a:p>
            <a:r>
              <a:rPr lang="en-GB" dirty="0"/>
              <a:t>Was the Cross of St George flag being hoisted to make all people in this country feel proud about being British?</a:t>
            </a:r>
          </a:p>
          <a:p>
            <a:r>
              <a:rPr lang="en-GB" dirty="0"/>
              <a:t>Or was it used to promote and celebrate one group of the community, the white English? </a:t>
            </a:r>
          </a:p>
          <a:p>
            <a:r>
              <a:rPr lang="en-GB" dirty="0"/>
              <a:t>Is it to unite or divide?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518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FF75A-1892-D524-43AF-7D561DB5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83788-41EF-BD9A-670C-2DD380129886}"/>
              </a:ext>
            </a:extLst>
          </p:cNvPr>
          <p:cNvSpPr>
            <a:spLocks noGrp="1"/>
          </p:cNvSpPr>
          <p:nvPr>
            <p:ph type="title"/>
          </p:nvPr>
        </p:nvSpPr>
        <p:spPr/>
        <p:txBody>
          <a:bodyPr/>
          <a:lstStyle/>
          <a:p>
            <a:r>
              <a:rPr lang="en-GB" b="1" dirty="0"/>
              <a:t>Far right demonstration on Saturday 13</a:t>
            </a:r>
          </a:p>
        </p:txBody>
      </p:sp>
      <p:sp>
        <p:nvSpPr>
          <p:cNvPr id="7" name="AutoShape 4" descr="Newquay asylum seekers 'need to be moved outside of Cornwall before ...">
            <a:extLst>
              <a:ext uri="{FF2B5EF4-FFF2-40B4-BE49-F238E27FC236}">
                <a16:creationId xmlns:a16="http://schemas.microsoft.com/office/drawing/2014/main" id="{7C59CC4B-21B4-2481-39A3-29EC6CEB12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68920CC7-2037-A585-2BE4-70528B585994}"/>
              </a:ext>
            </a:extLst>
          </p:cNvPr>
          <p:cNvSpPr txBox="1"/>
          <p:nvPr/>
        </p:nvSpPr>
        <p:spPr>
          <a:xfrm>
            <a:off x="1000897" y="1952368"/>
            <a:ext cx="10107827" cy="5909310"/>
          </a:xfrm>
          <a:prstGeom prst="rect">
            <a:avLst/>
          </a:prstGeom>
          <a:noFill/>
        </p:spPr>
        <p:txBody>
          <a:bodyPr wrap="square" rtlCol="0">
            <a:spAutoFit/>
          </a:bodyPr>
          <a:lstStyle/>
          <a:p>
            <a:r>
              <a:rPr lang="en-GB" sz="2400" dirty="0"/>
              <a:t>There was a very large demonstration on Saturday in Central London – it had many families on it, who may have different ideas about why they were there. They all would have been aware that the demonstration was to promote ‘English’ people, over other groups, particularly Muslims and migrants.</a:t>
            </a:r>
          </a:p>
          <a:p>
            <a:endParaRPr lang="en-GB" sz="2400" dirty="0"/>
          </a:p>
          <a:p>
            <a:r>
              <a:rPr lang="en-GB" sz="2400" dirty="0"/>
              <a:t>The people who organised the demonstration go beyond racism and have fascist politics. Organisations such as such as Patriotic Vanguard, the Homeland party, and all brought together by Tommy Robinson who I’ll talk about in a minute. </a:t>
            </a:r>
          </a:p>
          <a:p>
            <a:endParaRPr lang="en-GB" sz="2400" dirty="0"/>
          </a:p>
          <a:p>
            <a:r>
              <a:rPr lang="en-GB" sz="2400" dirty="0"/>
              <a:t>People were seen doing Nazi salutes –  REMEMBER Hitler was responsible for the murders of 12 million people, 6 million of them Jews in factories of death.</a:t>
            </a:r>
          </a:p>
          <a:p>
            <a:r>
              <a:rPr lang="en-GB" sz="2400" dirty="0"/>
              <a:t>Send them back, Stop the Boats, Hitler is a hero., we want our country back…</a:t>
            </a:r>
          </a:p>
          <a:p>
            <a:endParaRPr lang="en-GB" dirty="0"/>
          </a:p>
          <a:p>
            <a:endParaRPr lang="en-GB" dirty="0"/>
          </a:p>
          <a:p>
            <a:endParaRPr lang="en-GB" dirty="0"/>
          </a:p>
          <a:p>
            <a:endParaRPr lang="en-GB" dirty="0"/>
          </a:p>
          <a:p>
            <a:endParaRPr lang="en-GB" dirty="0"/>
          </a:p>
        </p:txBody>
      </p:sp>
      <p:pic>
        <p:nvPicPr>
          <p:cNvPr id="1026" name="Picture 2" descr="Met police arrest two men for GBH as protests turn violent: Anti-racist ...">
            <a:extLst>
              <a:ext uri="{FF2B5EF4-FFF2-40B4-BE49-F238E27FC236}">
                <a16:creationId xmlns:a16="http://schemas.microsoft.com/office/drawing/2014/main" id="{095984EE-DB5E-7F10-B4DA-D313AC30E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446" y="365125"/>
            <a:ext cx="2184705" cy="122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30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C58D-E140-9A19-EDEB-33630E79E95F}"/>
              </a:ext>
            </a:extLst>
          </p:cNvPr>
          <p:cNvSpPr>
            <a:spLocks noGrp="1"/>
          </p:cNvSpPr>
          <p:nvPr>
            <p:ph type="title"/>
          </p:nvPr>
        </p:nvSpPr>
        <p:spPr/>
        <p:txBody>
          <a:bodyPr/>
          <a:lstStyle/>
          <a:p>
            <a:r>
              <a:rPr lang="en-GB" b="1" dirty="0"/>
              <a:t>Who is English….</a:t>
            </a:r>
          </a:p>
        </p:txBody>
      </p:sp>
      <p:sp>
        <p:nvSpPr>
          <p:cNvPr id="3" name="Content Placeholder 2">
            <a:extLst>
              <a:ext uri="{FF2B5EF4-FFF2-40B4-BE49-F238E27FC236}">
                <a16:creationId xmlns:a16="http://schemas.microsoft.com/office/drawing/2014/main" id="{4DEF90A3-A54A-BB9B-531A-DE6A73BC5F83}"/>
              </a:ext>
            </a:extLst>
          </p:cNvPr>
          <p:cNvSpPr>
            <a:spLocks noGrp="1"/>
          </p:cNvSpPr>
          <p:nvPr>
            <p:ph idx="1"/>
          </p:nvPr>
        </p:nvSpPr>
        <p:spPr>
          <a:xfrm>
            <a:off x="838200" y="1825625"/>
            <a:ext cx="3444240" cy="4351338"/>
          </a:xfrm>
        </p:spPr>
        <p:txBody>
          <a:bodyPr/>
          <a:lstStyle/>
          <a:p>
            <a:pPr marL="0" indent="0">
              <a:buNone/>
            </a:pPr>
            <a:r>
              <a:rPr lang="en-GB" dirty="0"/>
              <a:t>Oldest English man 11,000 years old….</a:t>
            </a:r>
          </a:p>
        </p:txBody>
      </p:sp>
      <p:pic>
        <p:nvPicPr>
          <p:cNvPr id="2050" name="Picture 2" descr="Cheddar Man: Who is the Cheddar Man? Mesolithic skeleton shares DNA ...">
            <a:extLst>
              <a:ext uri="{FF2B5EF4-FFF2-40B4-BE49-F238E27FC236}">
                <a16:creationId xmlns:a16="http://schemas.microsoft.com/office/drawing/2014/main" id="{040E83B3-DC08-4383-CADE-9CEF51554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79" r="50000" b="12750"/>
          <a:stretch>
            <a:fillRect/>
          </a:stretch>
        </p:blipFill>
        <p:spPr bwMode="auto">
          <a:xfrm>
            <a:off x="948450" y="2870518"/>
            <a:ext cx="3048000" cy="3441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470875-1FBE-C249-493C-CFB2E1D47005}"/>
              </a:ext>
            </a:extLst>
          </p:cNvPr>
          <p:cNvSpPr txBox="1"/>
          <p:nvPr/>
        </p:nvSpPr>
        <p:spPr>
          <a:xfrm>
            <a:off x="4282440" y="2744549"/>
            <a:ext cx="4191000" cy="3693319"/>
          </a:xfrm>
          <a:prstGeom prst="rect">
            <a:avLst/>
          </a:prstGeom>
          <a:noFill/>
        </p:spPr>
        <p:txBody>
          <a:bodyPr wrap="square" rtlCol="0">
            <a:spAutoFit/>
          </a:bodyPr>
          <a:lstStyle/>
          <a:p>
            <a:r>
              <a:rPr lang="en-GB" sz="2600" dirty="0"/>
              <a:t>England is made up of migrants throughout it’s history…whether the German Anglo Saxons, the Scandinavian Vikings, the French Normans, the Irish, the Jewish, people from the Caribbean, India, Africa, Turkey, Kurdistan etc…..</a:t>
            </a:r>
          </a:p>
        </p:txBody>
      </p:sp>
      <p:pic>
        <p:nvPicPr>
          <p:cNvPr id="2058" name="Picture 10" descr="Saint George's flag the flag of England | St george flag, England flag ...">
            <a:extLst>
              <a:ext uri="{FF2B5EF4-FFF2-40B4-BE49-F238E27FC236}">
                <a16:creationId xmlns:a16="http://schemas.microsoft.com/office/drawing/2014/main" id="{78AA99E8-DED3-50E0-C06C-C78B37A97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430" y="2774474"/>
            <a:ext cx="2762010" cy="24536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BECC898-E9BA-A94A-D659-94D9B6445220}"/>
              </a:ext>
            </a:extLst>
          </p:cNvPr>
          <p:cNvSpPr txBox="1"/>
          <p:nvPr/>
        </p:nvSpPr>
        <p:spPr>
          <a:xfrm>
            <a:off x="8759430" y="5417820"/>
            <a:ext cx="2944890" cy="923330"/>
          </a:xfrm>
          <a:prstGeom prst="rect">
            <a:avLst/>
          </a:prstGeom>
          <a:noFill/>
        </p:spPr>
        <p:txBody>
          <a:bodyPr wrap="square" rtlCol="0">
            <a:spAutoFit/>
          </a:bodyPr>
          <a:lstStyle/>
          <a:p>
            <a:r>
              <a:rPr lang="en-GB" b="1" dirty="0"/>
              <a:t>St George – born in Turkey with a Turkish dad and a Palestinian mother.</a:t>
            </a:r>
          </a:p>
        </p:txBody>
      </p:sp>
    </p:spTree>
    <p:extLst>
      <p:ext uri="{BB962C8B-B14F-4D97-AF65-F5344CB8AC3E}">
        <p14:creationId xmlns:p14="http://schemas.microsoft.com/office/powerpoint/2010/main" val="40513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additive="base">
                                        <p:cTn id="25" dur="500" fill="hold"/>
                                        <p:tgtEl>
                                          <p:spTgt spid="2058"/>
                                        </p:tgtEl>
                                        <p:attrNameLst>
                                          <p:attrName>ppt_x</p:attrName>
                                        </p:attrNameLst>
                                      </p:cBhvr>
                                      <p:tavLst>
                                        <p:tav tm="0">
                                          <p:val>
                                            <p:strVal val="#ppt_x"/>
                                          </p:val>
                                        </p:tav>
                                        <p:tav tm="100000">
                                          <p:val>
                                            <p:strVal val="#ppt_x"/>
                                          </p:val>
                                        </p:tav>
                                      </p:tavLst>
                                    </p:anim>
                                    <p:anim calcmode="lin" valueType="num">
                                      <p:cBhvr additive="base">
                                        <p:cTn id="26"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751703" y="-240356"/>
            <a:ext cx="10515600" cy="1325563"/>
          </a:xfrm>
        </p:spPr>
        <p:txBody>
          <a:bodyPr>
            <a:noAutofit/>
          </a:bodyPr>
          <a:lstStyle/>
          <a:p>
            <a:r>
              <a:rPr lang="en-GB" sz="4800" b="1" dirty="0"/>
              <a:t>Who are the far right?</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665205" y="951470"/>
            <a:ext cx="10515600" cy="5745891"/>
          </a:xfrm>
        </p:spPr>
        <p:txBody>
          <a:bodyPr>
            <a:normAutofit fontScale="47500" lnSpcReduction="20000"/>
          </a:bodyPr>
          <a:lstStyle/>
          <a:p>
            <a:pPr marL="0" indent="0">
              <a:buNone/>
            </a:pPr>
            <a:endParaRPr lang="en-GB" sz="3200" dirty="0"/>
          </a:p>
          <a:p>
            <a:pPr marL="0" indent="0">
              <a:buNone/>
            </a:pPr>
            <a:r>
              <a:rPr lang="en-GB" sz="5100" b="1" dirty="0"/>
              <a:t>Tommy Robinson – Real name….Stephen Yaxley Lennon</a:t>
            </a:r>
          </a:p>
          <a:p>
            <a:pPr marL="0" indent="0">
              <a:buNone/>
            </a:pPr>
            <a:endParaRPr lang="en-GB" sz="4000" dirty="0"/>
          </a:p>
          <a:p>
            <a:pPr marL="0" indent="0">
              <a:buNone/>
            </a:pPr>
            <a:r>
              <a:rPr lang="en-GB" sz="4000" dirty="0"/>
              <a:t>He used to be in the British National Party – which was a racist party full of people who loved Hitler. So these people have been labelled Nazis, or the Italian version, Fascists…</a:t>
            </a:r>
          </a:p>
          <a:p>
            <a:pPr marL="0" indent="0">
              <a:buNone/>
            </a:pPr>
            <a:r>
              <a:rPr lang="en-GB" sz="4000" dirty="0"/>
              <a:t>He led the English Defence League – who were extremely  Islamophobic and tried to march to the East London mosque. He has been arrested and taken to court and found guilty of telling lies about Muslims which have led to attacks on Muslims. He recently attacked a man in a tube station and knocked him unconscious. Violent, deeply racist man.</a:t>
            </a:r>
          </a:p>
          <a:p>
            <a:pPr marL="0" indent="0">
              <a:buNone/>
            </a:pPr>
            <a:endParaRPr lang="en-GB" sz="4000" dirty="0"/>
          </a:p>
          <a:p>
            <a:pPr marL="0" indent="0">
              <a:buNone/>
            </a:pPr>
            <a:r>
              <a:rPr lang="en-GB" sz="4000" dirty="0"/>
              <a:t>There are other organisations who are on the far right – such as Britain First, and Patriotic Alternative, the Homeland party</a:t>
            </a:r>
          </a:p>
          <a:p>
            <a:pPr marL="0" indent="0">
              <a:buNone/>
            </a:pPr>
            <a:endParaRPr lang="en-GB" sz="4000" dirty="0"/>
          </a:p>
          <a:p>
            <a:pPr marL="0" indent="0">
              <a:buNone/>
            </a:pPr>
            <a:r>
              <a:rPr lang="en-GB" sz="4000" b="1" dirty="0"/>
              <a:t>They have many targets for their hate.</a:t>
            </a:r>
          </a:p>
          <a:p>
            <a:r>
              <a:rPr lang="en-GB" sz="4000" dirty="0"/>
              <a:t>People fleeing their countries due to war, famine, hardship, refugees or ‘migrants’</a:t>
            </a:r>
          </a:p>
          <a:p>
            <a:r>
              <a:rPr lang="en-GB" sz="4000" dirty="0"/>
              <a:t>Muslims</a:t>
            </a:r>
          </a:p>
          <a:p>
            <a:r>
              <a:rPr lang="en-GB" sz="4000" dirty="0"/>
              <a:t>People of colour</a:t>
            </a:r>
          </a:p>
          <a:p>
            <a:r>
              <a:rPr lang="en-GB" sz="4000" dirty="0"/>
              <a:t>LGBT+ people, particularly Trans people</a:t>
            </a:r>
          </a:p>
          <a:p>
            <a:r>
              <a:rPr lang="en-GB" sz="4000" dirty="0"/>
              <a:t>Although more hidden, they also hate Jews.</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pic>
        <p:nvPicPr>
          <p:cNvPr id="5122" name="Picture 2" descr="Image result for tommy robinson hate picture">
            <a:extLst>
              <a:ext uri="{FF2B5EF4-FFF2-40B4-BE49-F238E27FC236}">
                <a16:creationId xmlns:a16="http://schemas.microsoft.com/office/drawing/2014/main" id="{29F50285-FBCD-FF02-7085-00746423D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6223" y="292688"/>
            <a:ext cx="2058343" cy="158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25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 calcmode="lin" valueType="num">
                                      <p:cBhvr additive="base">
                                        <p:cTn id="4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anim calcmode="lin" valueType="num">
                                      <p:cBhvr additive="base">
                                        <p:cTn id="61"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Who else uses divisive language?</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777254"/>
            <a:ext cx="10515600" cy="4844552"/>
          </a:xfrm>
        </p:spPr>
        <p:txBody>
          <a:bodyPr>
            <a:normAutofit lnSpcReduction="10000"/>
          </a:bodyPr>
          <a:lstStyle/>
          <a:p>
            <a:pPr marL="0" indent="0">
              <a:buNone/>
            </a:pPr>
            <a:r>
              <a:rPr lang="en-GB" sz="3200" b="1" dirty="0"/>
              <a:t>Nigel Farage </a:t>
            </a:r>
            <a:r>
              <a:rPr lang="en-GB" sz="3200" dirty="0"/>
              <a:t>– REFORM UK – Has argued that migrants are the reason people’s lives are getting harder, and he is for the ordinary British person – in fact he’s a millionaire businessman, he had a German wife, and now has a French partner.</a:t>
            </a:r>
          </a:p>
          <a:p>
            <a:pPr marL="0" indent="0">
              <a:buNone/>
            </a:pPr>
            <a:endParaRPr lang="en-GB" sz="3200" dirty="0"/>
          </a:p>
          <a:p>
            <a:pPr marL="0" indent="0">
              <a:buNone/>
            </a:pPr>
            <a:r>
              <a:rPr lang="en-GB" sz="3200" b="1" dirty="0"/>
              <a:t>Kemi Badenoch</a:t>
            </a:r>
            <a:r>
              <a:rPr lang="en-GB" sz="3200" dirty="0"/>
              <a:t>–  </a:t>
            </a:r>
            <a:r>
              <a:rPr lang="en-GB" b="1" dirty="0"/>
              <a:t>“not all cultures are equally valid”</a:t>
            </a:r>
            <a:r>
              <a:rPr lang="en-GB" dirty="0"/>
              <a:t> when it </a:t>
            </a:r>
            <a:br>
              <a:rPr lang="en-GB" dirty="0"/>
            </a:br>
            <a:r>
              <a:rPr lang="en-GB" dirty="0"/>
              <a:t>comes to deciding who should be allowed into the UK.</a:t>
            </a:r>
            <a:endParaRPr lang="en-GB" sz="3200" dirty="0"/>
          </a:p>
          <a:p>
            <a:pPr marL="0" indent="0">
              <a:buNone/>
            </a:pPr>
            <a:endParaRPr lang="en-GB" sz="3200" dirty="0"/>
          </a:p>
          <a:p>
            <a:pPr marL="0" indent="0">
              <a:buNone/>
            </a:pPr>
            <a:r>
              <a:rPr lang="en-GB" sz="3200" b="1" dirty="0"/>
              <a:t>Keir Starmer </a:t>
            </a:r>
            <a:r>
              <a:rPr lang="en-GB" sz="3200" dirty="0"/>
              <a:t>– Immigration has done ‘incalculable damage’</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
        <p:nvSpPr>
          <p:cNvPr id="3" name="AutoShape 2" descr="Image result for kemi badenoch">
            <a:extLst>
              <a:ext uri="{FF2B5EF4-FFF2-40B4-BE49-F238E27FC236}">
                <a16:creationId xmlns:a16="http://schemas.microsoft.com/office/drawing/2014/main" id="{1F74FAA8-9DFE-77DB-C711-75E7C0EBB97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Pollsters warn Kemi Badenoch to avoid being ‘overly combative’ to win ...">
            <a:extLst>
              <a:ext uri="{FF2B5EF4-FFF2-40B4-BE49-F238E27FC236}">
                <a16:creationId xmlns:a16="http://schemas.microsoft.com/office/drawing/2014/main" id="{807AC8B1-82A1-8042-95D1-624418D96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6953" y="3581400"/>
            <a:ext cx="1899097" cy="12851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igel Farage skips Parliament to go to hard-right US conference but ...">
            <a:extLst>
              <a:ext uri="{FF2B5EF4-FFF2-40B4-BE49-F238E27FC236}">
                <a16:creationId xmlns:a16="http://schemas.microsoft.com/office/drawing/2014/main" id="{03B852A8-2321-1029-9401-A3F5D5806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2903" y="501226"/>
            <a:ext cx="1894194" cy="12669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eir Starmer in crisis as senior Labour figures erupt over huge ...">
            <a:extLst>
              <a:ext uri="{FF2B5EF4-FFF2-40B4-BE49-F238E27FC236}">
                <a16:creationId xmlns:a16="http://schemas.microsoft.com/office/drawing/2014/main" id="{47A68E5F-21DE-ED33-A4A6-B124EADBD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3404" y="5369580"/>
            <a:ext cx="1480791" cy="98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69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additive="base">
                                        <p:cTn id="25" dur="500" fill="hold"/>
                                        <p:tgtEl>
                                          <p:spTgt spid="1034"/>
                                        </p:tgtEl>
                                        <p:attrNameLst>
                                          <p:attrName>ppt_x</p:attrName>
                                        </p:attrNameLst>
                                      </p:cBhvr>
                                      <p:tavLst>
                                        <p:tav tm="0">
                                          <p:val>
                                            <p:strVal val="#ppt_x"/>
                                          </p:val>
                                        </p:tav>
                                        <p:tav tm="100000">
                                          <p:val>
                                            <p:strVal val="#ppt_x"/>
                                          </p:val>
                                        </p:tav>
                                      </p:tavLst>
                                    </p:anim>
                                    <p:anim calcmode="lin" valueType="num">
                                      <p:cBhvr additive="base">
                                        <p:cTn id="2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838200" y="-9920"/>
            <a:ext cx="10515600" cy="1325563"/>
          </a:xfrm>
        </p:spPr>
        <p:txBody>
          <a:bodyPr>
            <a:noAutofit/>
          </a:bodyPr>
          <a:lstStyle/>
          <a:p>
            <a:r>
              <a:rPr lang="en-GB" sz="4800" b="1" dirty="0"/>
              <a:t>Some myths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315643"/>
            <a:ext cx="10515600" cy="4844552"/>
          </a:xfrm>
        </p:spPr>
        <p:txBody>
          <a:bodyPr>
            <a:normAutofit fontScale="62500" lnSpcReduction="20000"/>
          </a:bodyPr>
          <a:lstStyle/>
          <a:p>
            <a:pPr marL="0" indent="0">
              <a:buNone/>
            </a:pPr>
            <a:r>
              <a:rPr lang="en-GB" sz="3200" b="1" dirty="0"/>
              <a:t>Asylum seekers come here and take our jobs or…don’t want to work…</a:t>
            </a:r>
          </a:p>
          <a:p>
            <a:pPr marL="0" indent="0">
              <a:buNone/>
            </a:pPr>
            <a:r>
              <a:rPr lang="en-GB" sz="3200" dirty="0"/>
              <a:t>Fact – the government will not allow them to work, and so are forced to live on very low benefits. £49.18 a week</a:t>
            </a:r>
          </a:p>
          <a:p>
            <a:pPr marL="0" indent="0">
              <a:buNone/>
            </a:pPr>
            <a:r>
              <a:rPr lang="en-GB" sz="3200" b="1" dirty="0"/>
              <a:t>Asylum seekers take all the housing </a:t>
            </a:r>
          </a:p>
          <a:p>
            <a:pPr marL="0" indent="0">
              <a:buNone/>
            </a:pPr>
            <a:r>
              <a:rPr lang="en-GB" sz="3200" dirty="0"/>
              <a:t>Fact – There are 264,000 empty properties in London. Many owned by rich people as investments.</a:t>
            </a:r>
          </a:p>
          <a:p>
            <a:pPr marL="0" indent="0">
              <a:buNone/>
            </a:pPr>
            <a:r>
              <a:rPr lang="en-GB" sz="3200" b="1" dirty="0"/>
              <a:t>People come here illegally…</a:t>
            </a:r>
          </a:p>
          <a:p>
            <a:pPr marL="0" indent="0">
              <a:buNone/>
            </a:pPr>
            <a:r>
              <a:rPr lang="en-GB" sz="3200" dirty="0"/>
              <a:t>Fact – there are now no legal, safe routes for people to enter the UK, if they don’t have their papers. It is very hard when you are fleeing to carry your papers, and many people don’t have these things.</a:t>
            </a:r>
          </a:p>
          <a:p>
            <a:pPr marL="0" indent="0">
              <a:buNone/>
            </a:pPr>
            <a:r>
              <a:rPr lang="en-GB" sz="3200" b="1" dirty="0"/>
              <a:t>Migrants are using up NHS resources.</a:t>
            </a:r>
          </a:p>
          <a:p>
            <a:pPr marL="0" indent="0">
              <a:buNone/>
            </a:pPr>
            <a:r>
              <a:rPr lang="en-GB" sz="3200" dirty="0"/>
              <a:t>Fact – no migrants, no NHS – in the last 5 years, there were 50,000 new nurses appointed. 45,000 of them came from other countries, such as the Philippines, India and Ghana.</a:t>
            </a:r>
          </a:p>
          <a:p>
            <a:pPr marL="0" indent="0">
              <a:buNone/>
            </a:pPr>
            <a:r>
              <a:rPr lang="en-GB" sz="3200" b="1" dirty="0"/>
              <a:t>Asylum seekers get to stay in nice hotels.</a:t>
            </a:r>
          </a:p>
          <a:p>
            <a:pPr marL="0" indent="0">
              <a:buNone/>
            </a:pPr>
            <a:r>
              <a:rPr lang="en-GB" sz="3200" dirty="0"/>
              <a:t>Fact – the government forces them to stay in the hotels which are turned into places like prisons</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pic>
        <p:nvPicPr>
          <p:cNvPr id="2050" name="Picture 2" descr="'Is this a prison?' Life in Home Office migrant hotels - The Big Issue">
            <a:extLst>
              <a:ext uri="{FF2B5EF4-FFF2-40B4-BE49-F238E27FC236}">
                <a16:creationId xmlns:a16="http://schemas.microsoft.com/office/drawing/2014/main" id="{AD837640-F8AD-E9D2-4C3F-3E494B631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08" y="1062693"/>
            <a:ext cx="11192431" cy="535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0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50"/>
                                        </p:tgtEl>
                                        <p:attrNameLst>
                                          <p:attrName>style.visibility</p:attrName>
                                        </p:attrNameLst>
                                      </p:cBhvr>
                                      <p:to>
                                        <p:strVal val="visible"/>
                                      </p:to>
                                    </p:set>
                                    <p:anim calcmode="lin" valueType="num">
                                      <p:cBhvr additive="base">
                                        <p:cTn id="67" dur="500" fill="hold"/>
                                        <p:tgtEl>
                                          <p:spTgt spid="2050"/>
                                        </p:tgtEl>
                                        <p:attrNameLst>
                                          <p:attrName>ppt_x</p:attrName>
                                        </p:attrNameLst>
                                      </p:cBhvr>
                                      <p:tavLst>
                                        <p:tav tm="0">
                                          <p:val>
                                            <p:strVal val="#ppt_x"/>
                                          </p:val>
                                        </p:tav>
                                        <p:tav tm="100000">
                                          <p:val>
                                            <p:strVal val="#ppt_x"/>
                                          </p:val>
                                        </p:tav>
                                      </p:tavLst>
                                    </p:anim>
                                    <p:anim calcmode="lin" valueType="num">
                                      <p:cBhvr additive="base">
                                        <p:cTn id="6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2351E-A64E-374A-400F-1E9AB61EE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7AD46-CBAE-EFAB-B11B-8F21EC67FA01}"/>
              </a:ext>
            </a:extLst>
          </p:cNvPr>
          <p:cNvSpPr>
            <a:spLocks noGrp="1"/>
          </p:cNvSpPr>
          <p:nvPr>
            <p:ph type="title"/>
          </p:nvPr>
        </p:nvSpPr>
        <p:spPr>
          <a:xfrm>
            <a:off x="838200" y="-9920"/>
            <a:ext cx="10515600" cy="1325563"/>
          </a:xfrm>
        </p:spPr>
        <p:txBody>
          <a:bodyPr>
            <a:noAutofit/>
          </a:bodyPr>
          <a:lstStyle/>
          <a:p>
            <a:r>
              <a:rPr lang="en-GB" sz="4800" b="1" dirty="0"/>
              <a:t>Some myths</a:t>
            </a:r>
          </a:p>
        </p:txBody>
      </p:sp>
      <p:sp>
        <p:nvSpPr>
          <p:cNvPr id="5" name="Content Placeholder 4">
            <a:extLst>
              <a:ext uri="{FF2B5EF4-FFF2-40B4-BE49-F238E27FC236}">
                <a16:creationId xmlns:a16="http://schemas.microsoft.com/office/drawing/2014/main" id="{1E770CF9-D52E-29B8-B38C-3CD6B59ADEE1}"/>
              </a:ext>
            </a:extLst>
          </p:cNvPr>
          <p:cNvSpPr>
            <a:spLocks noGrp="1"/>
          </p:cNvSpPr>
          <p:nvPr>
            <p:ph idx="1"/>
          </p:nvPr>
        </p:nvSpPr>
        <p:spPr>
          <a:xfrm>
            <a:off x="838200" y="1315643"/>
            <a:ext cx="10515600" cy="4844552"/>
          </a:xfrm>
        </p:spPr>
        <p:txBody>
          <a:bodyPr>
            <a:normAutofit/>
          </a:bodyPr>
          <a:lstStyle/>
          <a:p>
            <a:pPr marL="0" indent="0">
              <a:buNone/>
            </a:pPr>
            <a:r>
              <a:rPr lang="en-GB" sz="3200" b="1" dirty="0"/>
              <a:t>The far right are protecting women and children from ‘Asian’ grooming gangs </a:t>
            </a:r>
          </a:p>
          <a:p>
            <a:pPr marL="0" indent="0">
              <a:buNone/>
            </a:pPr>
            <a:r>
              <a:rPr lang="en-GB" sz="3200" dirty="0"/>
              <a:t>Fact - according to police statistics the vast majority of grooming gangs involve white men.</a:t>
            </a:r>
          </a:p>
          <a:p>
            <a:pPr marL="0" indent="0">
              <a:buNone/>
            </a:pPr>
            <a:r>
              <a:rPr lang="en-GB" sz="3200" dirty="0"/>
              <a:t>Fact - In 2024 of those arrested – 40% of the people domestic violence charges, and a number had convictions for paedophilia.</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278651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4155676-e510-44ef-ab17-580732d134fe}" enabled="0" method="" siteId="{54155676-e510-44ef-ab17-580732d134fe}" removed="1"/>
</clbl:labelList>
</file>

<file path=docProps/app.xml><?xml version="1.0" encoding="utf-8"?>
<Properties xmlns="http://schemas.openxmlformats.org/officeDocument/2006/extended-properties" xmlns:vt="http://schemas.openxmlformats.org/officeDocument/2006/docPropsVTypes">
  <TotalTime>745</TotalTime>
  <Words>1440</Words>
  <Application>Microsoft Office PowerPoint</Application>
  <PresentationFormat>Widescreen</PresentationFormat>
  <Paragraphs>145</Paragraphs>
  <Slides>17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1_Office Theme</vt:lpstr>
      <vt:lpstr>What happened outside hotels housing asylum seekers this Summer….</vt:lpstr>
      <vt:lpstr>Far right demonstrations this Summer</vt:lpstr>
      <vt:lpstr>Over the Summer there was the Raise the Colours</vt:lpstr>
      <vt:lpstr>Far right demonstration on Saturday 13</vt:lpstr>
      <vt:lpstr>Who is English….</vt:lpstr>
      <vt:lpstr>Who are the far right?</vt:lpstr>
      <vt:lpstr>Who else uses divisive language?</vt:lpstr>
      <vt:lpstr>Some myths</vt:lpstr>
      <vt:lpstr>Some myths</vt:lpstr>
      <vt:lpstr>Why does anyone listen to this stuff?</vt:lpstr>
      <vt:lpstr>What was the response of ordinary people to the protests outside the hotels</vt:lpstr>
      <vt:lpstr>Resistance - compassion</vt:lpstr>
      <vt:lpstr>Not spontaneous</vt:lpstr>
      <vt:lpstr>History of this resistance to racism</vt:lpstr>
      <vt:lpstr>Be aware, we are facing the biggest racist demonstration which has ever happened in this country.</vt:lpstr>
      <vt:lpstr>What does this mean for us….</vt:lpstr>
      <vt:lpstr>Lastly….</vt:lpstr>
    </vt:vector>
  </TitlesOfParts>
  <Company>Stoke Newington School and Sixth 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the SNS way….</dc:title>
  <dc:creator>Anna.Gluckstein</dc:creator>
  <cp:lastModifiedBy>Anna.Gluckstein</cp:lastModifiedBy>
  <cp:revision>15</cp:revision>
  <cp:lastPrinted>2024-09-16T14:03:05Z</cp:lastPrinted>
  <dcterms:created xsi:type="dcterms:W3CDTF">2023-09-14T08:20:28Z</dcterms:created>
  <dcterms:modified xsi:type="dcterms:W3CDTF">2025-09-17T09:32:35Z</dcterms:modified>
</cp:coreProperties>
</file>