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6" r:id="rId2"/>
    <p:sldId id="270" r:id="rId3"/>
    <p:sldId id="308" r:id="rId4"/>
    <p:sldId id="309" r:id="rId5"/>
    <p:sldId id="310" r:id="rId6"/>
    <p:sldId id="315" r:id="rId7"/>
    <p:sldId id="317" r:id="rId8"/>
    <p:sldId id="316" r:id="rId9"/>
    <p:sldId id="290" r:id="rId10"/>
    <p:sldId id="318" r:id="rId11"/>
    <p:sldId id="291" r:id="rId12"/>
    <p:sldId id="292" r:id="rId13"/>
    <p:sldId id="297" r:id="rId14"/>
    <p:sldId id="303"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77" autoAdjust="0"/>
  </p:normalViewPr>
  <p:slideViewPr>
    <p:cSldViewPr snapToGrid="0">
      <p:cViewPr varScale="1">
        <p:scale>
          <a:sx n="56" d="100"/>
          <a:sy n="56" d="100"/>
        </p:scale>
        <p:origin x="2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71DA81-944C-483B-A610-E9319E8FAD40}" type="datetimeFigureOut">
              <a:rPr lang="en-GB" smtClean="0"/>
              <a:t>05/10/2025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8FE0EE-27C7-4238-A247-205955812F75}" type="slidenum">
              <a:rPr lang="en-GB" smtClean="0"/>
              <a:t>‹#›</a:t>
            </a:fld>
            <a:endParaRPr lang="en-GB"/>
          </a:p>
        </p:txBody>
      </p:sp>
    </p:spTree>
    <p:extLst>
      <p:ext uri="{BB962C8B-B14F-4D97-AF65-F5344CB8AC3E}">
        <p14:creationId xmlns:p14="http://schemas.microsoft.com/office/powerpoint/2010/main" val="270541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are asylum seekers?</a:t>
            </a:r>
          </a:p>
        </p:txBody>
      </p:sp>
      <p:sp>
        <p:nvSpPr>
          <p:cNvPr id="4" name="Slide Number Placeholder 3"/>
          <p:cNvSpPr>
            <a:spLocks noGrp="1"/>
          </p:cNvSpPr>
          <p:nvPr>
            <p:ph type="sldNum" sz="quarter" idx="5"/>
          </p:nvPr>
        </p:nvSpPr>
        <p:spPr/>
        <p:txBody>
          <a:bodyPr/>
          <a:lstStyle/>
          <a:p>
            <a:fld id="{F58FE0EE-27C7-4238-A247-205955812F75}" type="slidenum">
              <a:rPr lang="en-GB" smtClean="0"/>
              <a:t>4</a:t>
            </a:fld>
            <a:endParaRPr lang="en-GB"/>
          </a:p>
        </p:txBody>
      </p:sp>
    </p:spTree>
    <p:extLst>
      <p:ext uri="{BB962C8B-B14F-4D97-AF65-F5344CB8AC3E}">
        <p14:creationId xmlns:p14="http://schemas.microsoft.com/office/powerpoint/2010/main" val="385211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 people and other outside far right organisations, protesting outside hotels which are being used to house people who have had to escape their home country for various reasons. They are called asylum seekers or refugees. </a:t>
            </a:r>
          </a:p>
        </p:txBody>
      </p:sp>
      <p:sp>
        <p:nvSpPr>
          <p:cNvPr id="4" name="Slide Number Placeholder 3"/>
          <p:cNvSpPr>
            <a:spLocks noGrp="1"/>
          </p:cNvSpPr>
          <p:nvPr>
            <p:ph type="sldNum" sz="quarter" idx="5"/>
          </p:nvPr>
        </p:nvSpPr>
        <p:spPr/>
        <p:txBody>
          <a:bodyPr/>
          <a:lstStyle/>
          <a:p>
            <a:fld id="{F58FE0EE-27C7-4238-A247-205955812F75}" type="slidenum">
              <a:rPr lang="en-GB" smtClean="0"/>
              <a:t>5</a:t>
            </a:fld>
            <a:endParaRPr lang="en-GB"/>
          </a:p>
        </p:txBody>
      </p:sp>
    </p:spTree>
    <p:extLst>
      <p:ext uri="{BB962C8B-B14F-4D97-AF65-F5344CB8AC3E}">
        <p14:creationId xmlns:p14="http://schemas.microsoft.com/office/powerpoint/2010/main" val="41526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AD06-3755-6CD0-6660-1E96BC8AB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EA21E-463E-7AEF-EA8F-860CDB783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F9927-054B-133F-58F1-AC5A357815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2C80BA-1A46-54D6-8844-D2463B767C62}"/>
              </a:ext>
            </a:extLst>
          </p:cNvPr>
          <p:cNvSpPr>
            <a:spLocks noGrp="1"/>
          </p:cNvSpPr>
          <p:nvPr>
            <p:ph type="sldNum" sz="quarter" idx="5"/>
          </p:nvPr>
        </p:nvSpPr>
        <p:spPr/>
        <p:txBody>
          <a:bodyPr/>
          <a:lstStyle/>
          <a:p>
            <a:fld id="{F58FE0EE-27C7-4238-A247-205955812F75}" type="slidenum">
              <a:rPr lang="en-GB" smtClean="0"/>
              <a:t>6</a:t>
            </a:fld>
            <a:endParaRPr lang="en-GB"/>
          </a:p>
        </p:txBody>
      </p:sp>
    </p:spTree>
    <p:extLst>
      <p:ext uri="{BB962C8B-B14F-4D97-AF65-F5344CB8AC3E}">
        <p14:creationId xmlns:p14="http://schemas.microsoft.com/office/powerpoint/2010/main" val="306008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Windrush Generation were invited here to rebuild post-war Britain. No immigration, no NHS or care service, or food, music, art, culture.</a:t>
            </a:r>
          </a:p>
        </p:txBody>
      </p:sp>
      <p:sp>
        <p:nvSpPr>
          <p:cNvPr id="4" name="Slide Number Placeholder 3"/>
          <p:cNvSpPr>
            <a:spLocks noGrp="1"/>
          </p:cNvSpPr>
          <p:nvPr>
            <p:ph type="sldNum" sz="quarter" idx="5"/>
          </p:nvPr>
        </p:nvSpPr>
        <p:spPr/>
        <p:txBody>
          <a:bodyPr/>
          <a:lstStyle/>
          <a:p>
            <a:fld id="{F58FE0EE-27C7-4238-A247-205955812F75}" type="slidenum">
              <a:rPr lang="en-GB" smtClean="0"/>
              <a:t>9</a:t>
            </a:fld>
            <a:endParaRPr lang="en-GB"/>
          </a:p>
        </p:txBody>
      </p:sp>
    </p:spTree>
    <p:extLst>
      <p:ext uri="{BB962C8B-B14F-4D97-AF65-F5344CB8AC3E}">
        <p14:creationId xmlns:p14="http://schemas.microsoft.com/office/powerpoint/2010/main" val="404983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8FE0EE-27C7-4238-A247-205955812F75}" type="slidenum">
              <a:rPr lang="en-GB" smtClean="0"/>
              <a:t>10</a:t>
            </a:fld>
            <a:endParaRPr lang="en-GB"/>
          </a:p>
        </p:txBody>
      </p:sp>
    </p:spTree>
    <p:extLst>
      <p:ext uri="{BB962C8B-B14F-4D97-AF65-F5344CB8AC3E}">
        <p14:creationId xmlns:p14="http://schemas.microsoft.com/office/powerpoint/2010/main" val="208740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and down the country compassionate anti-racists stood outside asylum seeker hotels showing solidarity with the refugees. Remember many of them are women and children. All of them have had a very dangerous and costly journey to escape their home countries.</a:t>
            </a:r>
          </a:p>
        </p:txBody>
      </p:sp>
      <p:sp>
        <p:nvSpPr>
          <p:cNvPr id="4" name="Slide Number Placeholder 3"/>
          <p:cNvSpPr>
            <a:spLocks noGrp="1"/>
          </p:cNvSpPr>
          <p:nvPr>
            <p:ph type="sldNum" sz="quarter" idx="5"/>
          </p:nvPr>
        </p:nvSpPr>
        <p:spPr/>
        <p:txBody>
          <a:bodyPr/>
          <a:lstStyle/>
          <a:p>
            <a:fld id="{F58FE0EE-27C7-4238-A247-205955812F75}" type="slidenum">
              <a:rPr lang="en-GB" smtClean="0"/>
              <a:t>13</a:t>
            </a:fld>
            <a:endParaRPr lang="en-GB"/>
          </a:p>
        </p:txBody>
      </p:sp>
    </p:spTree>
    <p:extLst>
      <p:ext uri="{BB962C8B-B14F-4D97-AF65-F5344CB8AC3E}">
        <p14:creationId xmlns:p14="http://schemas.microsoft.com/office/powerpoint/2010/main" val="401452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6722-B36F-6183-6BD9-4A0D7EA0B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3672B7-C949-1948-10AC-F4202DDE0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1CA74-C595-0A14-E135-56F7B6211A7B}"/>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D96D716B-7BCF-2882-DA6E-58B925EDC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1A98A-7CAB-92F4-487B-AEE2E26D96E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72877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049A-61D7-BA89-3AA8-30803B669C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F2AFD-43D9-4541-7B99-2BAEDE522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18EB3-5275-06ED-BFFD-384E87F64E3F}"/>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7594B4AF-D2FB-44FC-FF63-77FCC8935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1C2D4-808E-A74C-2B2B-0C056892AAB2}"/>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5831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23DC-BB55-C2BA-A034-C4A077AF4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5C386-3A51-AEB4-1BFA-913C53108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BCBE6-F38C-244A-0080-AC080032648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767A54B0-D534-BC0E-84C7-09C3AE2D2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B604D-23F2-97EC-CE7F-63CD3A0708B8}"/>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409506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4FF6-E5A6-89FE-8D01-4DD5BABC8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5CA24-4578-2BF0-2037-00CFB65E9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EFA1C-8D58-7840-1DD3-8D0977D8C860}"/>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1A19FDF1-C59C-E0D8-D948-CB0EACC00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BEAE9-1F8C-5C43-DBD6-25EA2FEA77A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2045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9087-D16A-1E5E-5250-5E993E388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A38377-9B56-53FE-DC73-E4BC9C6DE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9BFDA-C97D-3C86-D492-E105C84C27D5}"/>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A0C3ED1D-5D7B-F9FF-9EE4-16F7BE05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2641C-7A2F-9C7C-B89B-DED467C04DA9}"/>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67701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6DA1-A765-B895-9D29-006D0A8A87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12D0AB-2324-2493-7444-7204080BF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F666DE-2452-58E2-3427-BBC064D9D4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8E70B2-FF14-8299-3EA9-819FE024E19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AD066499-287B-2888-E4E5-CF8FFC16F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C75A7-456C-D806-2436-11ADEDDD228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80309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B8BF-1943-DD7D-D038-E380E6699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F99266-5099-2CA2-072E-EA1D5C401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1E563-39B1-AD0B-DFF3-98248DB2B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0689F4-4CBA-B569-9B82-A511CF4B9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16952-6488-4A0C-0E33-E46345FBB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F168E-9934-D497-A644-8DCA67074DF0}"/>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8" name="Footer Placeholder 7">
            <a:extLst>
              <a:ext uri="{FF2B5EF4-FFF2-40B4-BE49-F238E27FC236}">
                <a16:creationId xmlns:a16="http://schemas.microsoft.com/office/drawing/2014/main" id="{FF9D10AC-81AE-7DF0-BF6D-453C959CB0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B0BB25-7C5B-F82E-BFAB-113E9A9A6AB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0525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118-DFE8-4ACA-7029-7C3E0CBB0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1E30CA-1D74-9313-3581-C722990E258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4" name="Footer Placeholder 3">
            <a:extLst>
              <a:ext uri="{FF2B5EF4-FFF2-40B4-BE49-F238E27FC236}">
                <a16:creationId xmlns:a16="http://schemas.microsoft.com/office/drawing/2014/main" id="{338B289B-A78C-737F-BF2B-861DB81DE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34A2D7-CED0-D209-6CE9-5909840FD60B}"/>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18251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97DA1-48C1-5918-5F8F-5E45166415A2}"/>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3" name="Footer Placeholder 2">
            <a:extLst>
              <a:ext uri="{FF2B5EF4-FFF2-40B4-BE49-F238E27FC236}">
                <a16:creationId xmlns:a16="http://schemas.microsoft.com/office/drawing/2014/main" id="{74D2AE2F-72F7-E30B-8498-FEE39AE94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92C72C-2065-2CCB-E00B-6734F7194A6E}"/>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58446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C867-46BE-76FC-2966-01BE4BD0D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9D1CB2-F723-172E-8285-94E3718EF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BDF53-9560-8440-DDBE-FD299CCB2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420C-EF16-5E76-55D4-0079D4489BAE}"/>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5620B59D-CFBF-9B1E-B469-3968A9BFB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F9B498-CAC8-0B88-0B38-8F0FA70A6304}"/>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6272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DAE8-1FAA-5BEC-9AE0-0AB1844A5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52596C-0A8D-E348-DEC9-F9C81CDE3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0ED73D-CF19-8DEA-451A-DF4335841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095DF-0D31-7E1B-4681-62367ED508C9}"/>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F2EF0B6C-9D33-F5D1-DD4F-5BE072C1D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8D5F6-B48C-4372-A81C-7DD9DE685B5C}"/>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9134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79DC2-2CC1-BD19-BFFE-9BEA38339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1337DA-2F84-6F7F-23CA-138AE2AE9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72B6F-1514-EB32-7CF0-A90D3E056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55F4B3EE-D2F0-7894-1B91-6573CA14D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67A07F-580F-D5F6-1288-39B51247D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A7DE4-253A-4DB8-93F3-BFF837FF0569}" type="slidenum">
              <a:rPr lang="en-GB" smtClean="0"/>
              <a:t>‹#›</a:t>
            </a:fld>
            <a:endParaRPr lang="en-GB"/>
          </a:p>
        </p:txBody>
      </p:sp>
    </p:spTree>
    <p:extLst>
      <p:ext uri="{BB962C8B-B14F-4D97-AF65-F5344CB8AC3E}">
        <p14:creationId xmlns:p14="http://schemas.microsoft.com/office/powerpoint/2010/main" val="428756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tCaKH-2Wm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D915-9A8D-8121-1770-937CE2D57163}"/>
              </a:ext>
            </a:extLst>
          </p:cNvPr>
          <p:cNvSpPr>
            <a:spLocks noGrp="1"/>
          </p:cNvSpPr>
          <p:nvPr>
            <p:ph type="title"/>
          </p:nvPr>
        </p:nvSpPr>
        <p:spPr/>
        <p:txBody>
          <a:bodyPr>
            <a:noAutofit/>
          </a:bodyPr>
          <a:lstStyle/>
          <a:p>
            <a:pPr algn="ctr"/>
            <a:r>
              <a:rPr lang="en-GB" sz="9600" b="1" dirty="0"/>
              <a:t>School Values</a:t>
            </a:r>
          </a:p>
        </p:txBody>
      </p:sp>
      <p:sp>
        <p:nvSpPr>
          <p:cNvPr id="3" name="Content Placeholder 2">
            <a:extLst>
              <a:ext uri="{FF2B5EF4-FFF2-40B4-BE49-F238E27FC236}">
                <a16:creationId xmlns:a16="http://schemas.microsoft.com/office/drawing/2014/main" id="{15F21BF2-2B2D-E6D8-9036-C071380DAC02}"/>
              </a:ext>
            </a:extLst>
          </p:cNvPr>
          <p:cNvSpPr>
            <a:spLocks noGrp="1"/>
          </p:cNvSpPr>
          <p:nvPr>
            <p:ph idx="1"/>
          </p:nvPr>
        </p:nvSpPr>
        <p:spPr/>
        <p:txBody>
          <a:bodyPr>
            <a:normAutofit/>
          </a:bodyPr>
          <a:lstStyle/>
          <a:p>
            <a:r>
              <a:rPr lang="en-GB" sz="4800" dirty="0"/>
              <a:t>COMPASSION</a:t>
            </a:r>
          </a:p>
          <a:p>
            <a:r>
              <a:rPr lang="en-GB" sz="4800" dirty="0"/>
              <a:t>AMBITION</a:t>
            </a:r>
          </a:p>
          <a:p>
            <a:r>
              <a:rPr lang="en-GB" sz="4800" dirty="0"/>
              <a:t>RESILIENCE</a:t>
            </a:r>
          </a:p>
          <a:p>
            <a:r>
              <a:rPr lang="en-GB" sz="4800" dirty="0"/>
              <a:t>EXCELLENCE</a:t>
            </a:r>
          </a:p>
        </p:txBody>
      </p:sp>
    </p:spTree>
    <p:extLst>
      <p:ext uri="{BB962C8B-B14F-4D97-AF65-F5344CB8AC3E}">
        <p14:creationId xmlns:p14="http://schemas.microsoft.com/office/powerpoint/2010/main" val="148932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BB85-CA49-8122-A541-0FF4605BCDC5}"/>
              </a:ext>
            </a:extLst>
          </p:cNvPr>
          <p:cNvSpPr>
            <a:spLocks noGrp="1"/>
          </p:cNvSpPr>
          <p:nvPr>
            <p:ph type="title"/>
          </p:nvPr>
        </p:nvSpPr>
        <p:spPr/>
        <p:txBody>
          <a:bodyPr/>
          <a:lstStyle/>
          <a:p>
            <a:r>
              <a:rPr lang="en-GB" b="1" dirty="0"/>
              <a:t>Who are refugees?</a:t>
            </a:r>
          </a:p>
        </p:txBody>
      </p:sp>
      <p:sp>
        <p:nvSpPr>
          <p:cNvPr id="3" name="Content Placeholder 2">
            <a:extLst>
              <a:ext uri="{FF2B5EF4-FFF2-40B4-BE49-F238E27FC236}">
                <a16:creationId xmlns:a16="http://schemas.microsoft.com/office/drawing/2014/main" id="{D9E8E571-B087-51C7-B272-1405BC9ACC21}"/>
              </a:ext>
            </a:extLst>
          </p:cNvPr>
          <p:cNvSpPr>
            <a:spLocks noGrp="1"/>
          </p:cNvSpPr>
          <p:nvPr>
            <p:ph idx="1"/>
          </p:nvPr>
        </p:nvSpPr>
        <p:spPr/>
        <p:txBody>
          <a:bodyPr/>
          <a:lstStyle/>
          <a:p>
            <a:pPr marL="0" indent="0">
              <a:buNone/>
            </a:pPr>
            <a:r>
              <a:rPr lang="en-GB" dirty="0"/>
              <a:t>Men, women and children often escaping war, famine, and just trying to have a safe life for themselves and their families.</a:t>
            </a:r>
          </a:p>
          <a:p>
            <a:pPr marL="0" indent="0">
              <a:buNone/>
            </a:pPr>
            <a:endParaRPr lang="en-GB" dirty="0"/>
          </a:p>
          <a:p>
            <a:pPr marL="0" indent="0">
              <a:buNone/>
            </a:pPr>
            <a:r>
              <a:rPr lang="en-GB" dirty="0"/>
              <a:t>Here are some refugee children…</a:t>
            </a:r>
          </a:p>
          <a:p>
            <a:pPr marL="0" indent="0">
              <a:buNone/>
            </a:pPr>
            <a:endParaRPr lang="en-GB" dirty="0"/>
          </a:p>
          <a:p>
            <a:pPr marL="0" indent="0">
              <a:buNone/>
            </a:pPr>
            <a:r>
              <a:rPr lang="en-GB" dirty="0">
                <a:hlinkClick r:id="rId3"/>
              </a:rPr>
              <a:t>Kids, refugees, questions: 'What is it like to have no home?'</a:t>
            </a:r>
            <a:endParaRPr lang="en-GB" dirty="0"/>
          </a:p>
        </p:txBody>
      </p:sp>
    </p:spTree>
    <p:extLst>
      <p:ext uri="{BB962C8B-B14F-4D97-AF65-F5344CB8AC3E}">
        <p14:creationId xmlns:p14="http://schemas.microsoft.com/office/powerpoint/2010/main" val="249183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315643"/>
            <a:ext cx="10515600" cy="4844552"/>
          </a:xfrm>
        </p:spPr>
        <p:txBody>
          <a:bodyPr>
            <a:normAutofit fontScale="62500" lnSpcReduction="20000"/>
          </a:bodyPr>
          <a:lstStyle/>
          <a:p>
            <a:pPr marL="0" indent="0">
              <a:buNone/>
            </a:pPr>
            <a:r>
              <a:rPr lang="en-GB" sz="3200" b="1" dirty="0"/>
              <a:t>Asylum seekers come here and take our jobs or…don’t want to work…</a:t>
            </a:r>
          </a:p>
          <a:p>
            <a:pPr marL="0" indent="0">
              <a:buNone/>
            </a:pPr>
            <a:r>
              <a:rPr lang="en-GB" sz="3200" dirty="0"/>
              <a:t>Fact – the government will not allow them to work, and so are forced to live on very low benefits. £49.18 a week</a:t>
            </a:r>
          </a:p>
          <a:p>
            <a:pPr marL="0" indent="0">
              <a:buNone/>
            </a:pPr>
            <a:r>
              <a:rPr lang="en-GB" sz="3200" b="1" dirty="0"/>
              <a:t>Asylum seekers take all the housing </a:t>
            </a:r>
          </a:p>
          <a:p>
            <a:pPr marL="0" indent="0">
              <a:buNone/>
            </a:pPr>
            <a:r>
              <a:rPr lang="en-GB" sz="3200" dirty="0"/>
              <a:t>Fact – There are 264,000 empty properties in London. Many owned by rich people as investments.</a:t>
            </a:r>
          </a:p>
          <a:p>
            <a:pPr marL="0" indent="0">
              <a:buNone/>
            </a:pPr>
            <a:r>
              <a:rPr lang="en-GB" sz="3200" b="1" dirty="0"/>
              <a:t>People come here illegally…</a:t>
            </a:r>
          </a:p>
          <a:p>
            <a:pPr marL="0" indent="0">
              <a:buNone/>
            </a:pPr>
            <a:r>
              <a:rPr lang="en-GB" sz="3200" dirty="0"/>
              <a:t>Fact – there are now no legal, safe routes for people to enter the UK, if they don’t have their papers. It is very hard when you are fleeing to carry your papers, and many people don’t have these things.</a:t>
            </a:r>
          </a:p>
          <a:p>
            <a:pPr marL="0" indent="0">
              <a:buNone/>
            </a:pPr>
            <a:r>
              <a:rPr lang="en-GB" sz="3200" b="1" dirty="0"/>
              <a:t>Migrants are using up NHS resources.</a:t>
            </a:r>
          </a:p>
          <a:p>
            <a:pPr marL="0" indent="0">
              <a:buNone/>
            </a:pPr>
            <a:r>
              <a:rPr lang="en-GB" sz="3200" dirty="0"/>
              <a:t>Fact – no migrants, no NHS – in the last 5 years, there were 50,000 new nurses appointed. 45,000 of them came from other countries, such as the Philippines, India and Ghana.</a:t>
            </a:r>
          </a:p>
          <a:p>
            <a:pPr marL="0" indent="0">
              <a:buNone/>
            </a:pPr>
            <a:r>
              <a:rPr lang="en-GB" sz="3200" dirty="0"/>
              <a:t>places like prisons</a:t>
            </a:r>
          </a:p>
          <a:p>
            <a:pPr marL="0" indent="0">
              <a:buNone/>
            </a:pPr>
            <a:r>
              <a:rPr lang="en-GB" sz="3200" b="1" dirty="0"/>
              <a:t>Asylum seekers get to stay in nice hotels.</a:t>
            </a:r>
          </a:p>
          <a:p>
            <a:pPr marL="0" indent="0">
              <a:buNone/>
            </a:pPr>
            <a:r>
              <a:rPr lang="en-GB" sz="3200" dirty="0"/>
              <a:t>Fact – the government forces them to stay in the hotels which are turned into places like prisons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3" name="Picture 2" descr="'Is this a prison?' Life in Home Office migrant hotels - The Big Issue">
            <a:extLst>
              <a:ext uri="{FF2B5EF4-FFF2-40B4-BE49-F238E27FC236}">
                <a16:creationId xmlns:a16="http://schemas.microsoft.com/office/drawing/2014/main" id="{AD837640-F8AD-E9D2-4C3F-3E494B631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24" y="1062693"/>
            <a:ext cx="11192431" cy="53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was the response of ordinary people to the protests outside the hotels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a:bodyPr>
          <a:lstStyle/>
          <a:p>
            <a:pPr marL="0" indent="0">
              <a:buNone/>
            </a:pPr>
            <a:r>
              <a:rPr lang="en-GB" sz="3200" dirty="0"/>
              <a:t>They showed compassion…..</a:t>
            </a:r>
          </a:p>
          <a:p>
            <a:pPr marL="0" indent="0">
              <a:buNone/>
            </a:pPr>
            <a:r>
              <a:rPr lang="en-GB" sz="3200" dirty="0"/>
              <a:t>Across the country thousands of people came out of their homes to defend their areas against those who wanted to spread hatred. </a:t>
            </a:r>
          </a:p>
          <a:p>
            <a:pPr marL="0" indent="0">
              <a:buNone/>
            </a:pPr>
            <a:endParaRPr lang="en-GB" sz="3200" dirty="0"/>
          </a:p>
          <a:p>
            <a:pPr marL="0" indent="0">
              <a:buNone/>
            </a:pPr>
            <a:r>
              <a:rPr lang="en-GB" sz="3200" dirty="0"/>
              <a:t>What was the response on Saturday to the racist demonstration called by Tommy Robinson?</a:t>
            </a:r>
          </a:p>
          <a:p>
            <a:pPr marL="0" indent="0">
              <a:buNone/>
            </a:pPr>
            <a:r>
              <a:rPr lang="en-GB" sz="3200" dirty="0"/>
              <a:t>20,000 anti racists turned out in Central London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40125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F403-8E09-20AE-506C-8A6E52C82751}"/>
              </a:ext>
            </a:extLst>
          </p:cNvPr>
          <p:cNvSpPr>
            <a:spLocks noGrp="1"/>
          </p:cNvSpPr>
          <p:nvPr>
            <p:ph type="title"/>
          </p:nvPr>
        </p:nvSpPr>
        <p:spPr/>
        <p:txBody>
          <a:bodyPr>
            <a:normAutofit/>
          </a:bodyPr>
          <a:lstStyle/>
          <a:p>
            <a:r>
              <a:rPr lang="en-GB" sz="3600" b="1" dirty="0"/>
              <a:t>Resistance - compassion</a:t>
            </a:r>
          </a:p>
        </p:txBody>
      </p:sp>
      <p:pic>
        <p:nvPicPr>
          <p:cNvPr id="2050" name="Picture 2" descr="outside asylum hotels in Scotland ...">
            <a:extLst>
              <a:ext uri="{FF2B5EF4-FFF2-40B4-BE49-F238E27FC236}">
                <a16:creationId xmlns:a16="http://schemas.microsoft.com/office/drawing/2014/main" id="{8418A57E-F402-99D5-F090-CA7361217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8" y="1473415"/>
            <a:ext cx="4341950" cy="2431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D6C4B0-BA21-99F7-4007-2B29810D971F}"/>
              </a:ext>
            </a:extLst>
          </p:cNvPr>
          <p:cNvSpPr txBox="1"/>
          <p:nvPr/>
        </p:nvSpPr>
        <p:spPr>
          <a:xfrm>
            <a:off x="353418" y="3917161"/>
            <a:ext cx="1408670" cy="369332"/>
          </a:xfrm>
          <a:prstGeom prst="rect">
            <a:avLst/>
          </a:prstGeom>
          <a:solidFill>
            <a:schemeClr val="bg1"/>
          </a:solidFill>
        </p:spPr>
        <p:txBody>
          <a:bodyPr wrap="square" rtlCol="0">
            <a:spAutoFit/>
          </a:bodyPr>
          <a:lstStyle/>
          <a:p>
            <a:r>
              <a:rPr lang="en-GB" dirty="0"/>
              <a:t>Falkirk</a:t>
            </a:r>
          </a:p>
        </p:txBody>
      </p:sp>
      <p:pic>
        <p:nvPicPr>
          <p:cNvPr id="2054" name="Picture 6" descr="Anti-racists opposing the far right in Cheshunt at refugee hotel protest">
            <a:extLst>
              <a:ext uri="{FF2B5EF4-FFF2-40B4-BE49-F238E27FC236}">
                <a16:creationId xmlns:a16="http://schemas.microsoft.com/office/drawing/2014/main" id="{15184BF8-6B85-C408-5055-1E79D2A4A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129" y="527093"/>
            <a:ext cx="3857069" cy="2573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FCC9AA-9F04-4219-B811-0EE9ADAE515A}"/>
              </a:ext>
            </a:extLst>
          </p:cNvPr>
          <p:cNvSpPr txBox="1"/>
          <p:nvPr/>
        </p:nvSpPr>
        <p:spPr>
          <a:xfrm>
            <a:off x="7278129" y="3100164"/>
            <a:ext cx="1408670" cy="369332"/>
          </a:xfrm>
          <a:prstGeom prst="rect">
            <a:avLst/>
          </a:prstGeom>
          <a:solidFill>
            <a:schemeClr val="bg1"/>
          </a:solidFill>
        </p:spPr>
        <p:txBody>
          <a:bodyPr wrap="square" rtlCol="0">
            <a:spAutoFit/>
          </a:bodyPr>
          <a:lstStyle/>
          <a:p>
            <a:r>
              <a:rPr lang="en-GB" dirty="0"/>
              <a:t>Cheshunt</a:t>
            </a:r>
          </a:p>
        </p:txBody>
      </p:sp>
      <p:pic>
        <p:nvPicPr>
          <p:cNvPr id="1026" name="Picture 1">
            <a:extLst>
              <a:ext uri="{FF2B5EF4-FFF2-40B4-BE49-F238E27FC236}">
                <a16:creationId xmlns:a16="http://schemas.microsoft.com/office/drawing/2014/main" id="{4B81919F-00F5-B7F8-9EEB-6B5713857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021" t="11018" r="39481" b="31573"/>
          <a:stretch>
            <a:fillRect/>
          </a:stretch>
        </p:blipFill>
        <p:spPr bwMode="auto">
          <a:xfrm>
            <a:off x="7278129" y="3757836"/>
            <a:ext cx="3551237" cy="269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B5D10FE-8E3E-020E-1A3E-6192B1057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542" y="4286493"/>
            <a:ext cx="3292109" cy="2196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36039B-F64F-4D29-2FF3-FF8952CCD779}"/>
              </a:ext>
            </a:extLst>
          </p:cNvPr>
          <p:cNvSpPr txBox="1"/>
          <p:nvPr/>
        </p:nvSpPr>
        <p:spPr>
          <a:xfrm>
            <a:off x="3148542" y="6482676"/>
            <a:ext cx="3640878" cy="369332"/>
          </a:xfrm>
          <a:prstGeom prst="rect">
            <a:avLst/>
          </a:prstGeom>
          <a:solidFill>
            <a:schemeClr val="bg1"/>
          </a:solidFill>
        </p:spPr>
        <p:txBody>
          <a:bodyPr wrap="square" rtlCol="0">
            <a:spAutoFit/>
          </a:bodyPr>
          <a:lstStyle/>
          <a:p>
            <a:r>
              <a:rPr lang="en-GB" dirty="0"/>
              <a:t>Saturday anti racist demonstration</a:t>
            </a:r>
          </a:p>
        </p:txBody>
      </p:sp>
      <p:sp>
        <p:nvSpPr>
          <p:cNvPr id="5" name="TextBox 4">
            <a:extLst>
              <a:ext uri="{FF2B5EF4-FFF2-40B4-BE49-F238E27FC236}">
                <a16:creationId xmlns:a16="http://schemas.microsoft.com/office/drawing/2014/main" id="{38B78ED4-5045-5F7A-77EE-F73AE1CAC339}"/>
              </a:ext>
            </a:extLst>
          </p:cNvPr>
          <p:cNvSpPr txBox="1"/>
          <p:nvPr/>
        </p:nvSpPr>
        <p:spPr>
          <a:xfrm>
            <a:off x="7278129" y="6474898"/>
            <a:ext cx="3640878" cy="369332"/>
          </a:xfrm>
          <a:prstGeom prst="rect">
            <a:avLst/>
          </a:prstGeom>
          <a:solidFill>
            <a:schemeClr val="bg1"/>
          </a:solidFill>
        </p:spPr>
        <p:txBody>
          <a:bodyPr wrap="square" rtlCol="0">
            <a:spAutoFit/>
          </a:bodyPr>
          <a:lstStyle/>
          <a:p>
            <a:r>
              <a:rPr lang="en-GB" dirty="0"/>
              <a:t>Recognise anybody….</a:t>
            </a:r>
          </a:p>
        </p:txBody>
      </p:sp>
    </p:spTree>
    <p:extLst>
      <p:ext uri="{BB962C8B-B14F-4D97-AF65-F5344CB8AC3E}">
        <p14:creationId xmlns:p14="http://schemas.microsoft.com/office/powerpoint/2010/main" val="29166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does compassion </a:t>
            </a:r>
            <a:r>
              <a:rPr lang="en-GB" sz="4800" b="1"/>
              <a:t>look like in SNS?</a:t>
            </a:r>
            <a:endParaRPr lang="en-GB" sz="4800" b="1" dirty="0"/>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421027"/>
            <a:ext cx="10515600" cy="5165124"/>
          </a:xfrm>
        </p:spPr>
        <p:txBody>
          <a:bodyPr>
            <a:normAutofit fontScale="62500" lnSpcReduction="20000"/>
          </a:bodyPr>
          <a:lstStyle/>
          <a:p>
            <a:pPr marL="0" indent="0">
              <a:buNone/>
            </a:pPr>
            <a:endParaRPr lang="en-GB" sz="5100" dirty="0"/>
          </a:p>
          <a:p>
            <a:pPr marL="0" indent="0">
              <a:buNone/>
            </a:pPr>
            <a:r>
              <a:rPr lang="en-GB" sz="5100" dirty="0"/>
              <a:t>NEVER  have words of hate in your mouth.</a:t>
            </a:r>
          </a:p>
          <a:p>
            <a:pPr marL="0" indent="0">
              <a:buNone/>
            </a:pPr>
            <a:endParaRPr lang="en-GB" sz="5100" dirty="0"/>
          </a:p>
          <a:p>
            <a:pPr marL="0" indent="0">
              <a:buNone/>
            </a:pPr>
            <a:r>
              <a:rPr lang="en-GB" sz="5100" dirty="0"/>
              <a:t>ALWAYS challenge language which picks on someone for their identity.</a:t>
            </a:r>
          </a:p>
          <a:p>
            <a:pPr marL="0" indent="0">
              <a:buNone/>
            </a:pPr>
            <a:endParaRPr lang="en-GB" sz="5100" dirty="0"/>
          </a:p>
          <a:p>
            <a:pPr marL="0" indent="0">
              <a:buNone/>
            </a:pPr>
            <a:r>
              <a:rPr lang="en-GB" sz="5100" dirty="0"/>
              <a:t>ALWAYS know you are not alone, and if you tell someone about discrimination, something will be done.</a:t>
            </a:r>
          </a:p>
          <a:p>
            <a:pPr marL="0" indent="0">
              <a:buNone/>
            </a:pPr>
            <a:endParaRPr lang="en-GB" sz="5100" dirty="0"/>
          </a:p>
          <a:p>
            <a:pPr marL="0" indent="0">
              <a:buNone/>
            </a:pPr>
            <a:r>
              <a:rPr lang="en-GB" sz="5100" dirty="0"/>
              <a:t>ALWAYS stand up for what is right. You feel better, and so do the people around you.</a:t>
            </a:r>
            <a:endParaRPr lang="en-GB" dirty="0"/>
          </a:p>
        </p:txBody>
      </p:sp>
    </p:spTree>
    <p:extLst>
      <p:ext uri="{BB962C8B-B14F-4D97-AF65-F5344CB8AC3E}">
        <p14:creationId xmlns:p14="http://schemas.microsoft.com/office/powerpoint/2010/main" val="1703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932793" y="2372601"/>
            <a:ext cx="10515600" cy="1325563"/>
          </a:xfrm>
        </p:spPr>
        <p:txBody>
          <a:bodyPr>
            <a:noAutofit/>
          </a:bodyPr>
          <a:lstStyle/>
          <a:p>
            <a:pPr algn="ctr"/>
            <a:r>
              <a:rPr lang="en-GB" sz="8800" b="1" dirty="0"/>
              <a:t>Culture and Respect = Compassion</a:t>
            </a:r>
          </a:p>
        </p:txBody>
      </p:sp>
    </p:spTree>
    <p:extLst>
      <p:ext uri="{BB962C8B-B14F-4D97-AF65-F5344CB8AC3E}">
        <p14:creationId xmlns:p14="http://schemas.microsoft.com/office/powerpoint/2010/main" val="182148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525C-EDE9-EF24-F415-0C467C17D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DAD24-3834-2660-ECF4-06BC851186FC}"/>
              </a:ext>
            </a:extLst>
          </p:cNvPr>
          <p:cNvSpPr>
            <a:spLocks noGrp="1"/>
          </p:cNvSpPr>
          <p:nvPr>
            <p:ph type="title"/>
          </p:nvPr>
        </p:nvSpPr>
        <p:spPr>
          <a:xfrm>
            <a:off x="932793" y="2372601"/>
            <a:ext cx="10515600" cy="1325563"/>
          </a:xfrm>
        </p:spPr>
        <p:txBody>
          <a:bodyPr>
            <a:noAutofit/>
          </a:bodyPr>
          <a:lstStyle/>
          <a:p>
            <a:pPr algn="ctr"/>
            <a:r>
              <a:rPr lang="en-GB" sz="8800" b="1" dirty="0"/>
              <a:t>What is the opposite of Compassion?</a:t>
            </a:r>
            <a:br>
              <a:rPr lang="en-GB" sz="8800" b="1" dirty="0"/>
            </a:br>
            <a:br>
              <a:rPr lang="en-GB" sz="8800" b="1" dirty="0"/>
            </a:br>
            <a:endParaRPr lang="en-GB" sz="8800" b="1" dirty="0"/>
          </a:p>
        </p:txBody>
      </p:sp>
      <p:sp>
        <p:nvSpPr>
          <p:cNvPr id="3" name="TextBox 2">
            <a:extLst>
              <a:ext uri="{FF2B5EF4-FFF2-40B4-BE49-F238E27FC236}">
                <a16:creationId xmlns:a16="http://schemas.microsoft.com/office/drawing/2014/main" id="{C9493C2A-CDE2-8153-43E0-E9818DD1C313}"/>
              </a:ext>
            </a:extLst>
          </p:cNvPr>
          <p:cNvSpPr txBox="1"/>
          <p:nvPr/>
        </p:nvSpPr>
        <p:spPr>
          <a:xfrm>
            <a:off x="0" y="3698164"/>
            <a:ext cx="11813059" cy="1569660"/>
          </a:xfrm>
          <a:prstGeom prst="rect">
            <a:avLst/>
          </a:prstGeom>
          <a:noFill/>
        </p:spPr>
        <p:txBody>
          <a:bodyPr wrap="square" rtlCol="0">
            <a:spAutoFit/>
          </a:bodyPr>
          <a:lstStyle/>
          <a:p>
            <a:pPr algn="ctr"/>
            <a:r>
              <a:rPr lang="en-GB" sz="9600" b="1" dirty="0"/>
              <a:t>Intolerance/Hatred</a:t>
            </a:r>
          </a:p>
        </p:txBody>
      </p:sp>
    </p:spTree>
    <p:extLst>
      <p:ext uri="{BB962C8B-B14F-4D97-AF65-F5344CB8AC3E}">
        <p14:creationId xmlns:p14="http://schemas.microsoft.com/office/powerpoint/2010/main" val="416837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E45FD-B7C0-0149-DC97-D51394615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E7D02-18E6-C642-D363-E947C567FAE0}"/>
              </a:ext>
            </a:extLst>
          </p:cNvPr>
          <p:cNvSpPr>
            <a:spLocks noGrp="1"/>
          </p:cNvSpPr>
          <p:nvPr>
            <p:ph type="title"/>
          </p:nvPr>
        </p:nvSpPr>
        <p:spPr>
          <a:xfrm>
            <a:off x="932793" y="2372601"/>
            <a:ext cx="10515600" cy="1325563"/>
          </a:xfrm>
        </p:spPr>
        <p:txBody>
          <a:bodyPr>
            <a:noAutofit/>
          </a:bodyPr>
          <a:lstStyle/>
          <a:p>
            <a:pPr algn="ctr"/>
            <a:r>
              <a:rPr lang="en-GB" sz="8800" b="1" dirty="0"/>
              <a:t>What happened this Summer….</a:t>
            </a:r>
          </a:p>
        </p:txBody>
      </p:sp>
    </p:spTree>
    <p:extLst>
      <p:ext uri="{BB962C8B-B14F-4D97-AF65-F5344CB8AC3E}">
        <p14:creationId xmlns:p14="http://schemas.microsoft.com/office/powerpoint/2010/main" val="68814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1AF5-4EDE-A7F4-94EF-28F26CD8ED83}"/>
              </a:ext>
            </a:extLst>
          </p:cNvPr>
          <p:cNvSpPr>
            <a:spLocks noGrp="1"/>
          </p:cNvSpPr>
          <p:nvPr>
            <p:ph type="title"/>
          </p:nvPr>
        </p:nvSpPr>
        <p:spPr>
          <a:xfrm>
            <a:off x="381000" y="365125"/>
            <a:ext cx="10515600" cy="1325563"/>
          </a:xfrm>
        </p:spPr>
        <p:txBody>
          <a:bodyPr/>
          <a:lstStyle/>
          <a:p>
            <a:r>
              <a:rPr lang="en-GB" b="1" dirty="0"/>
              <a:t>Far right demonstrations outside hotels..</a:t>
            </a:r>
          </a:p>
        </p:txBody>
      </p:sp>
      <p:pic>
        <p:nvPicPr>
          <p:cNvPr id="1026" name="Picture 2" descr="'Illegal migrants have more rights than the people of Essex': Fury ...">
            <a:extLst>
              <a:ext uri="{FF2B5EF4-FFF2-40B4-BE49-F238E27FC236}">
                <a16:creationId xmlns:a16="http://schemas.microsoft.com/office/drawing/2014/main" id="{6218698A-92B3-2155-E9D5-7C835CC30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91" y="1690688"/>
            <a:ext cx="4874860" cy="3175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F552AF-C636-7780-37C5-32BF05FFD0D3}"/>
              </a:ext>
            </a:extLst>
          </p:cNvPr>
          <p:cNvSpPr txBox="1"/>
          <p:nvPr/>
        </p:nvSpPr>
        <p:spPr>
          <a:xfrm>
            <a:off x="381000" y="5010664"/>
            <a:ext cx="2325130" cy="523220"/>
          </a:xfrm>
          <a:prstGeom prst="rect">
            <a:avLst/>
          </a:prstGeom>
          <a:solidFill>
            <a:schemeClr val="bg1"/>
          </a:solidFill>
        </p:spPr>
        <p:txBody>
          <a:bodyPr wrap="square" rtlCol="0">
            <a:spAutoFit/>
          </a:bodyPr>
          <a:lstStyle/>
          <a:p>
            <a:r>
              <a:rPr lang="en-GB" sz="2800" b="1" dirty="0"/>
              <a:t>Cheshunt</a:t>
            </a:r>
          </a:p>
        </p:txBody>
      </p:sp>
      <p:sp>
        <p:nvSpPr>
          <p:cNvPr id="7" name="AutoShape 4" descr="Newquay asylum seekers 'need to be moved outside of Cornwall before ...">
            <a:extLst>
              <a:ext uri="{FF2B5EF4-FFF2-40B4-BE49-F238E27FC236}">
                <a16:creationId xmlns:a16="http://schemas.microsoft.com/office/drawing/2014/main" id="{33680555-887A-2CE0-2031-2048F59E70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descr="Hundreds face off outside Falkirk hotel in asylum seeker protests">
            <a:extLst>
              <a:ext uri="{FF2B5EF4-FFF2-40B4-BE49-F238E27FC236}">
                <a16:creationId xmlns:a16="http://schemas.microsoft.com/office/drawing/2014/main" id="{9874BFEF-B5B1-02DD-CBBC-2FE5D8AA0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507" y="1601314"/>
            <a:ext cx="6161902" cy="3466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C231748-E671-3711-FB8B-AEF08D552B7F}"/>
              </a:ext>
            </a:extLst>
          </p:cNvPr>
          <p:cNvSpPr txBox="1"/>
          <p:nvPr/>
        </p:nvSpPr>
        <p:spPr>
          <a:xfrm>
            <a:off x="6063048" y="5067384"/>
            <a:ext cx="2325129" cy="553998"/>
          </a:xfrm>
          <a:prstGeom prst="rect">
            <a:avLst/>
          </a:prstGeom>
          <a:solidFill>
            <a:schemeClr val="bg1"/>
          </a:solidFill>
        </p:spPr>
        <p:txBody>
          <a:bodyPr wrap="square" rtlCol="0">
            <a:spAutoFit/>
          </a:bodyPr>
          <a:lstStyle/>
          <a:p>
            <a:r>
              <a:rPr lang="en-GB" sz="3000" b="1" dirty="0"/>
              <a:t>Falkirk</a:t>
            </a:r>
          </a:p>
        </p:txBody>
      </p:sp>
    </p:spTree>
    <p:extLst>
      <p:ext uri="{BB962C8B-B14F-4D97-AF65-F5344CB8AC3E}">
        <p14:creationId xmlns:p14="http://schemas.microsoft.com/office/powerpoint/2010/main" val="38306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F75A-1892-D524-43AF-7D561DB5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83788-41EF-BD9A-670C-2DD380129886}"/>
              </a:ext>
            </a:extLst>
          </p:cNvPr>
          <p:cNvSpPr>
            <a:spLocks noGrp="1"/>
          </p:cNvSpPr>
          <p:nvPr>
            <p:ph type="title"/>
          </p:nvPr>
        </p:nvSpPr>
        <p:spPr>
          <a:xfrm>
            <a:off x="481913" y="234285"/>
            <a:ext cx="10515600" cy="1325563"/>
          </a:xfrm>
        </p:spPr>
        <p:txBody>
          <a:bodyPr/>
          <a:lstStyle/>
          <a:p>
            <a:r>
              <a:rPr lang="en-GB" b="1" dirty="0"/>
              <a:t>Far right demonstration on Saturday 13</a:t>
            </a:r>
          </a:p>
        </p:txBody>
      </p:sp>
      <p:sp>
        <p:nvSpPr>
          <p:cNvPr id="7" name="AutoShape 4" descr="Newquay asylum seekers 'need to be moved outside of Cornwall before ...">
            <a:extLst>
              <a:ext uri="{FF2B5EF4-FFF2-40B4-BE49-F238E27FC236}">
                <a16:creationId xmlns:a16="http://schemas.microsoft.com/office/drawing/2014/main" id="{7C59CC4B-21B4-2481-39A3-29EC6CEB12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68920CC7-2037-A585-2BE4-70528B585994}"/>
              </a:ext>
            </a:extLst>
          </p:cNvPr>
          <p:cNvSpPr txBox="1"/>
          <p:nvPr/>
        </p:nvSpPr>
        <p:spPr>
          <a:xfrm>
            <a:off x="481913" y="1438301"/>
            <a:ext cx="11228174" cy="4616648"/>
          </a:xfrm>
          <a:prstGeom prst="rect">
            <a:avLst/>
          </a:prstGeom>
          <a:noFill/>
        </p:spPr>
        <p:txBody>
          <a:bodyPr wrap="square" rtlCol="0">
            <a:spAutoFit/>
          </a:bodyPr>
          <a:lstStyle/>
          <a:p>
            <a:r>
              <a:rPr lang="en-GB" sz="2400" dirty="0"/>
              <a:t>There was a very large demonstration on Saturday in Central London around the phrase ‘Unite the Kingdom’ – it had many families on it, who may have different ideas about why they were there. However, everyone there knew that the demonstration was to promote ‘English’ people, over other groups, particularly Muslims and migrants.</a:t>
            </a:r>
          </a:p>
          <a:p>
            <a:endParaRPr lang="en-GB" sz="2400" dirty="0"/>
          </a:p>
          <a:p>
            <a:r>
              <a:rPr lang="en-GB" sz="2400" dirty="0"/>
              <a:t>The demonstration was organised by people with far right deeply racist politics. </a:t>
            </a:r>
          </a:p>
          <a:p>
            <a:endParaRPr lang="en-GB" sz="2400" dirty="0"/>
          </a:p>
          <a:p>
            <a:r>
              <a:rPr lang="en-GB" sz="2400" dirty="0"/>
              <a:t>People were seen doing Nazi salutes –Hitler was responsible for the murders of 12 million people, 6 million of them Jews in factories of death.</a:t>
            </a:r>
          </a:p>
          <a:p>
            <a:endParaRPr lang="en-GB" sz="2400" dirty="0"/>
          </a:p>
          <a:p>
            <a:endParaRPr lang="en-GB" dirty="0"/>
          </a:p>
          <a:p>
            <a:endParaRPr lang="en-GB" dirty="0"/>
          </a:p>
          <a:p>
            <a:endParaRPr lang="en-GB" dirty="0"/>
          </a:p>
        </p:txBody>
      </p:sp>
      <p:pic>
        <p:nvPicPr>
          <p:cNvPr id="1026" name="Picture 2" descr="Met police arrest two men for GBH as protests turn violent: Anti-racist ...">
            <a:extLst>
              <a:ext uri="{FF2B5EF4-FFF2-40B4-BE49-F238E27FC236}">
                <a16:creationId xmlns:a16="http://schemas.microsoft.com/office/drawing/2014/main" id="{095984EE-DB5E-7F10-B4DA-D313AC30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7295" y="234285"/>
            <a:ext cx="1994205" cy="112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32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C58D-E140-9A19-EDEB-33630E79E95F}"/>
              </a:ext>
            </a:extLst>
          </p:cNvPr>
          <p:cNvSpPr>
            <a:spLocks noGrp="1"/>
          </p:cNvSpPr>
          <p:nvPr>
            <p:ph type="title"/>
          </p:nvPr>
        </p:nvSpPr>
        <p:spPr/>
        <p:txBody>
          <a:bodyPr/>
          <a:lstStyle/>
          <a:p>
            <a:r>
              <a:rPr lang="en-GB" b="1" dirty="0"/>
              <a:t>Who is English….</a:t>
            </a:r>
          </a:p>
        </p:txBody>
      </p:sp>
      <p:sp>
        <p:nvSpPr>
          <p:cNvPr id="3" name="Content Placeholder 2">
            <a:extLst>
              <a:ext uri="{FF2B5EF4-FFF2-40B4-BE49-F238E27FC236}">
                <a16:creationId xmlns:a16="http://schemas.microsoft.com/office/drawing/2014/main" id="{4DEF90A3-A54A-BB9B-531A-DE6A73BC5F83}"/>
              </a:ext>
            </a:extLst>
          </p:cNvPr>
          <p:cNvSpPr>
            <a:spLocks noGrp="1"/>
          </p:cNvSpPr>
          <p:nvPr>
            <p:ph idx="1"/>
          </p:nvPr>
        </p:nvSpPr>
        <p:spPr>
          <a:xfrm>
            <a:off x="838200" y="1825625"/>
            <a:ext cx="3444240" cy="4351338"/>
          </a:xfrm>
        </p:spPr>
        <p:txBody>
          <a:bodyPr/>
          <a:lstStyle/>
          <a:p>
            <a:pPr marL="0" indent="0">
              <a:buNone/>
            </a:pPr>
            <a:r>
              <a:rPr lang="en-GB" dirty="0"/>
              <a:t>Oldest English man 11,000 years old….</a:t>
            </a:r>
          </a:p>
        </p:txBody>
      </p:sp>
      <p:pic>
        <p:nvPicPr>
          <p:cNvPr id="2050" name="Picture 2" descr="Cheddar Man: Who is the Cheddar Man? Mesolithic skeleton shares DNA ...">
            <a:extLst>
              <a:ext uri="{FF2B5EF4-FFF2-40B4-BE49-F238E27FC236}">
                <a16:creationId xmlns:a16="http://schemas.microsoft.com/office/drawing/2014/main" id="{040E83B3-DC08-4383-CADE-9CEF51554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79" r="50000" b="12750"/>
          <a:stretch>
            <a:fillRect/>
          </a:stretch>
        </p:blipFill>
        <p:spPr bwMode="auto">
          <a:xfrm>
            <a:off x="948450" y="2870518"/>
            <a:ext cx="3048000" cy="3441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470875-1FBE-C249-493C-CFB2E1D47005}"/>
              </a:ext>
            </a:extLst>
          </p:cNvPr>
          <p:cNvSpPr txBox="1"/>
          <p:nvPr/>
        </p:nvSpPr>
        <p:spPr>
          <a:xfrm>
            <a:off x="4282440" y="2744549"/>
            <a:ext cx="4191000" cy="3693319"/>
          </a:xfrm>
          <a:prstGeom prst="rect">
            <a:avLst/>
          </a:prstGeom>
          <a:noFill/>
        </p:spPr>
        <p:txBody>
          <a:bodyPr wrap="square" rtlCol="0">
            <a:spAutoFit/>
          </a:bodyPr>
          <a:lstStyle/>
          <a:p>
            <a:r>
              <a:rPr lang="en-GB" sz="2600" dirty="0"/>
              <a:t>England is made up of migrants throughout it’s history…whether the German Anglo Saxons, the Scandinavian Vikings, the French Normans, the Irish, the Jewish, people from the Caribbean, India, Africa, Turkey, Kurdistan etc…..</a:t>
            </a:r>
          </a:p>
        </p:txBody>
      </p:sp>
      <p:pic>
        <p:nvPicPr>
          <p:cNvPr id="2058" name="Picture 10" descr="Saint George's flag the flag of England | St george flag, England flag ...">
            <a:extLst>
              <a:ext uri="{FF2B5EF4-FFF2-40B4-BE49-F238E27FC236}">
                <a16:creationId xmlns:a16="http://schemas.microsoft.com/office/drawing/2014/main" id="{78AA99E8-DED3-50E0-C06C-C78B37A97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430" y="2774474"/>
            <a:ext cx="2762010" cy="24536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ECC898-E9BA-A94A-D659-94D9B6445220}"/>
              </a:ext>
            </a:extLst>
          </p:cNvPr>
          <p:cNvSpPr txBox="1"/>
          <p:nvPr/>
        </p:nvSpPr>
        <p:spPr>
          <a:xfrm>
            <a:off x="8759430" y="5417820"/>
            <a:ext cx="2944890" cy="923330"/>
          </a:xfrm>
          <a:prstGeom prst="rect">
            <a:avLst/>
          </a:prstGeom>
          <a:noFill/>
        </p:spPr>
        <p:txBody>
          <a:bodyPr wrap="square" rtlCol="0">
            <a:spAutoFit/>
          </a:bodyPr>
          <a:lstStyle/>
          <a:p>
            <a:r>
              <a:rPr lang="en-GB" b="1" dirty="0"/>
              <a:t>St George – born in Turkey with a Turkish dad and a Palestinian mother.</a:t>
            </a:r>
          </a:p>
        </p:txBody>
      </p:sp>
    </p:spTree>
    <p:extLst>
      <p:ext uri="{BB962C8B-B14F-4D97-AF65-F5344CB8AC3E}">
        <p14:creationId xmlns:p14="http://schemas.microsoft.com/office/powerpoint/2010/main" val="40513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ppt_x"/>
                                          </p:val>
                                        </p:tav>
                                        <p:tav tm="100000">
                                          <p:val>
                                            <p:strVal val="#ppt_x"/>
                                          </p:val>
                                        </p:tav>
                                      </p:tavLst>
                                    </p:anim>
                                    <p:anim calcmode="lin" valueType="num">
                                      <p:cBhvr additive="base">
                                        <p:cTn id="2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751703" y="-240356"/>
            <a:ext cx="10515600" cy="1325563"/>
          </a:xfrm>
        </p:spPr>
        <p:txBody>
          <a:bodyPr>
            <a:noAutofit/>
          </a:bodyPr>
          <a:lstStyle/>
          <a:p>
            <a:r>
              <a:rPr lang="en-GB" sz="4800" b="1" dirty="0"/>
              <a:t>Who are the far right?</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665205" y="951470"/>
            <a:ext cx="10515600" cy="5745891"/>
          </a:xfrm>
        </p:spPr>
        <p:txBody>
          <a:bodyPr>
            <a:normAutofit fontScale="55000" lnSpcReduction="20000"/>
          </a:bodyPr>
          <a:lstStyle/>
          <a:p>
            <a:pPr marL="0" indent="0">
              <a:buNone/>
            </a:pPr>
            <a:endParaRPr lang="en-GB" sz="3200" dirty="0"/>
          </a:p>
          <a:p>
            <a:pPr marL="0" indent="0">
              <a:buNone/>
            </a:pPr>
            <a:r>
              <a:rPr lang="en-GB" sz="5100" b="1" dirty="0"/>
              <a:t>Tommy Robinson – Real name….Stephen Yaxley Lennon</a:t>
            </a:r>
          </a:p>
          <a:p>
            <a:pPr marL="0" indent="0">
              <a:buNone/>
            </a:pPr>
            <a:endParaRPr lang="en-GB" sz="4000" dirty="0"/>
          </a:p>
          <a:p>
            <a:pPr marL="0" indent="0">
              <a:buNone/>
            </a:pPr>
            <a:r>
              <a:rPr lang="en-GB" sz="4200" dirty="0"/>
              <a:t>He used to be in the British National Party – which was a racist party full of people who loved Hitler. So these people have been labelled Nazis, or the Italian version, Fascists…</a:t>
            </a:r>
          </a:p>
          <a:p>
            <a:pPr marL="0" indent="0">
              <a:buNone/>
            </a:pPr>
            <a:r>
              <a:rPr lang="en-GB" sz="4200" dirty="0"/>
              <a:t>He led the English Defence League – who hated Muslims and tried to march to the East London mosque. He has been arrested and taken to court and found guilty of telling lies about Muslims. He has also been found guilty </a:t>
            </a:r>
            <a:r>
              <a:rPr lang="en-GB" sz="4200"/>
              <a:t>of violent crimes.</a:t>
            </a:r>
            <a:endParaRPr lang="en-GB" sz="4200" dirty="0"/>
          </a:p>
          <a:p>
            <a:pPr marL="0" indent="0">
              <a:buNone/>
            </a:pPr>
            <a:r>
              <a:rPr lang="en-GB" sz="4200" dirty="0"/>
              <a:t>There are other organisations who are on the far right – such as Britain First, and Patriotic Alternative, the Homeland party</a:t>
            </a:r>
          </a:p>
          <a:p>
            <a:pPr marL="0" indent="0">
              <a:buNone/>
            </a:pPr>
            <a:endParaRPr lang="en-GB" sz="4000" dirty="0"/>
          </a:p>
          <a:p>
            <a:pPr marL="0" indent="0">
              <a:buNone/>
            </a:pPr>
            <a:r>
              <a:rPr lang="en-GB" sz="4000" b="1" dirty="0"/>
              <a:t>They have many targets for their hate.</a:t>
            </a:r>
          </a:p>
          <a:p>
            <a:r>
              <a:rPr lang="en-GB" sz="4000" dirty="0"/>
              <a:t>People fleeing their countries due to war, famine, hardship, refugees or ‘migrants’</a:t>
            </a:r>
          </a:p>
          <a:p>
            <a:r>
              <a:rPr lang="en-GB" sz="4000" dirty="0"/>
              <a:t>Muslims</a:t>
            </a:r>
          </a:p>
          <a:p>
            <a:r>
              <a:rPr lang="en-GB" sz="4000" dirty="0"/>
              <a:t>People of colour</a:t>
            </a:r>
          </a:p>
          <a:p>
            <a:r>
              <a:rPr lang="en-GB" sz="4000" dirty="0"/>
              <a:t>LGBT+ people, particularly Trans people</a:t>
            </a:r>
          </a:p>
          <a:p>
            <a:r>
              <a:rPr lang="en-GB" sz="4000" dirty="0"/>
              <a:t>Although more hidden, they also hate Jews.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5122" name="Picture 2" descr="Image result for tommy robinson hate picture">
            <a:extLst>
              <a:ext uri="{FF2B5EF4-FFF2-40B4-BE49-F238E27FC236}">
                <a16:creationId xmlns:a16="http://schemas.microsoft.com/office/drawing/2014/main" id="{29F50285-FBCD-FF02-7085-00746423D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223" y="292688"/>
            <a:ext cx="2058343" cy="15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426720" y="365125"/>
            <a:ext cx="10927080" cy="1325563"/>
          </a:xfrm>
        </p:spPr>
        <p:txBody>
          <a:bodyPr>
            <a:noAutofit/>
          </a:bodyPr>
          <a:lstStyle/>
          <a:p>
            <a:r>
              <a:rPr lang="en-GB" sz="4800" b="1" dirty="0"/>
              <a:t>Unfortunately, many famous politicians are using language against others?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426720" y="1746886"/>
            <a:ext cx="10515600" cy="4844552"/>
          </a:xfrm>
        </p:spPr>
        <p:txBody>
          <a:bodyPr>
            <a:normAutofit fontScale="92500"/>
          </a:bodyPr>
          <a:lstStyle/>
          <a:p>
            <a:pPr marL="0" indent="0">
              <a:buNone/>
            </a:pPr>
            <a:r>
              <a:rPr lang="en-GB" sz="3200" b="1" dirty="0"/>
              <a:t>Nigel Farage </a:t>
            </a:r>
            <a:r>
              <a:rPr lang="en-GB" sz="3200" dirty="0"/>
              <a:t>– REFORM UK – Has argued that migrants are the reason people’s lives are getting harder, he wants to deport hundreds of thousands of people, and </a:t>
            </a:r>
            <a:r>
              <a:rPr lang="en-GB" sz="3200" b="1" dirty="0"/>
              <a:t>wants to get rid of all laws which prevent racism </a:t>
            </a:r>
            <a:r>
              <a:rPr lang="en-GB" sz="3200" dirty="0"/>
              <a:t>– in fact he’s a millionaire businessman, he had a German wife, and now has a French partner. </a:t>
            </a:r>
          </a:p>
          <a:p>
            <a:pPr marL="0" indent="0">
              <a:buNone/>
            </a:pPr>
            <a:endParaRPr lang="en-GB" sz="3200" dirty="0"/>
          </a:p>
          <a:p>
            <a:pPr marL="0" indent="0">
              <a:buNone/>
            </a:pPr>
            <a:r>
              <a:rPr lang="en-GB" sz="3200" b="1" dirty="0"/>
              <a:t>Kemi Badenoch</a:t>
            </a:r>
            <a:r>
              <a:rPr lang="en-GB" sz="3200" dirty="0"/>
              <a:t>–  </a:t>
            </a:r>
            <a:r>
              <a:rPr lang="en-GB" sz="3200" b="1" dirty="0"/>
              <a:t>“not all cultures are equally valid”</a:t>
            </a:r>
            <a:r>
              <a:rPr lang="en-GB" sz="3200" dirty="0"/>
              <a:t> when it </a:t>
            </a:r>
            <a:br>
              <a:rPr lang="en-GB" sz="3200" dirty="0"/>
            </a:br>
            <a:r>
              <a:rPr lang="en-GB" sz="3200" dirty="0"/>
              <a:t>comes to deciding who should be allowed into the UK. </a:t>
            </a:r>
          </a:p>
          <a:p>
            <a:pPr marL="0" indent="0">
              <a:buNone/>
            </a:pPr>
            <a:endParaRPr lang="en-GB" sz="3200" dirty="0"/>
          </a:p>
          <a:p>
            <a:pPr marL="0" indent="0">
              <a:buNone/>
            </a:pPr>
            <a:r>
              <a:rPr lang="en-GB" sz="3200" b="1" dirty="0"/>
              <a:t>Keir Starmer </a:t>
            </a:r>
            <a:r>
              <a:rPr lang="en-GB" sz="3200" dirty="0"/>
              <a:t>– Immigration has done ‘</a:t>
            </a:r>
            <a:r>
              <a:rPr lang="en-GB" sz="3200" b="1" dirty="0"/>
              <a:t>incalculable damage</a:t>
            </a:r>
            <a:r>
              <a:rPr lang="en-GB" sz="3200" dirty="0"/>
              <a:t>’</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
        <p:nvSpPr>
          <p:cNvPr id="3" name="AutoShape 2" descr="Image result for kemi badenoch">
            <a:extLst>
              <a:ext uri="{FF2B5EF4-FFF2-40B4-BE49-F238E27FC236}">
                <a16:creationId xmlns:a16="http://schemas.microsoft.com/office/drawing/2014/main" id="{1F74FAA8-9DFE-77DB-C711-75E7C0EBB9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Pollsters warn Kemi Badenoch to avoid being ‘overly combative’ to win ...">
            <a:extLst>
              <a:ext uri="{FF2B5EF4-FFF2-40B4-BE49-F238E27FC236}">
                <a16:creationId xmlns:a16="http://schemas.microsoft.com/office/drawing/2014/main" id="{807AC8B1-82A1-8042-95D1-624418D96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903" y="3921962"/>
            <a:ext cx="1747600" cy="1182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gel Farage skips Parliament to go to hard-right US conference but ...">
            <a:extLst>
              <a:ext uri="{FF2B5EF4-FFF2-40B4-BE49-F238E27FC236}">
                <a16:creationId xmlns:a16="http://schemas.microsoft.com/office/drawing/2014/main" id="{03B852A8-2321-1029-9401-A3F5D5806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8071" y="947498"/>
            <a:ext cx="1351457" cy="9039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ir Starmer in crisis as senior Labour figures erupt over huge ...">
            <a:extLst>
              <a:ext uri="{FF2B5EF4-FFF2-40B4-BE49-F238E27FC236}">
                <a16:creationId xmlns:a16="http://schemas.microsoft.com/office/drawing/2014/main" id="{47A68E5F-21DE-ED33-A4A6-B124EADBD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5259" y="5369580"/>
            <a:ext cx="1480791" cy="98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4155676-e510-44ef-ab17-580732d134fe}" enabled="0" method="" siteId="{54155676-e510-44ef-ab17-580732d134fe}" removed="1"/>
</clbl:labelList>
</file>

<file path=docProps/app.xml><?xml version="1.0" encoding="utf-8"?>
<Properties xmlns="http://schemas.openxmlformats.org/officeDocument/2006/extended-properties" xmlns:vt="http://schemas.openxmlformats.org/officeDocument/2006/docPropsVTypes">
  <TotalTime>698</TotalTime>
  <Words>997</Words>
  <Application>Microsoft Office PowerPoint</Application>
  <PresentationFormat>Widescreen</PresentationFormat>
  <Paragraphs>109</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School Values</vt:lpstr>
      <vt:lpstr>Culture and Respect = Compassion</vt:lpstr>
      <vt:lpstr>What is the opposite of Compassion?  </vt:lpstr>
      <vt:lpstr>What happened this Summer….</vt:lpstr>
      <vt:lpstr>Far right demonstrations outside hotels..</vt:lpstr>
      <vt:lpstr>Far right demonstration on Saturday 13</vt:lpstr>
      <vt:lpstr>Who is English….</vt:lpstr>
      <vt:lpstr>Who are the far right?</vt:lpstr>
      <vt:lpstr>Unfortunately, many famous politicians are using language against others?</vt:lpstr>
      <vt:lpstr>Who are refugees?</vt:lpstr>
      <vt:lpstr>Some myths</vt:lpstr>
      <vt:lpstr>What was the response of ordinary people to the protests outside the hotels</vt:lpstr>
      <vt:lpstr>Resistance - compassion</vt:lpstr>
      <vt:lpstr>What does compassion look like in SNS?</vt:lpstr>
    </vt:vector>
  </TitlesOfParts>
  <Company>Stoke Newington School and Sixth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SNS way….</dc:title>
  <dc:creator>Anna.Gluckstein</dc:creator>
  <cp:lastModifiedBy>Microsoft Office User</cp:lastModifiedBy>
  <cp:revision>18</cp:revision>
  <cp:lastPrinted>2024-09-16T14:03:05Z</cp:lastPrinted>
  <dcterms:created xsi:type="dcterms:W3CDTF">2023-09-14T08:20:28Z</dcterms:created>
  <dcterms:modified xsi:type="dcterms:W3CDTF">2025-10-05T15:12:44Z</dcterms:modified>
</cp:coreProperties>
</file>