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microsoft.com/office/2020/02/relationships/classificationlabels" Target="docMetadata/LabelInfo.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6"/>
  </p:notesMasterIdLst>
  <p:sldIdLst>
    <p:sldId id="309" r:id="rId2"/>
    <p:sldId id="310" r:id="rId3"/>
    <p:sldId id="315" r:id="rId4"/>
    <p:sldId id="313" r:id="rId5"/>
    <p:sldId id="319" r:id="rId6"/>
    <p:sldId id="322" r:id="rId7"/>
    <p:sldId id="321" r:id="rId8"/>
    <p:sldId id="291" r:id="rId9"/>
    <p:sldId id="314" r:id="rId10"/>
    <p:sldId id="301" r:id="rId11"/>
    <p:sldId id="317" r:id="rId12"/>
    <p:sldId id="316" r:id="rId13"/>
    <p:sldId id="295" r:id="rId14"/>
    <p:sldId id="318" r:id="rId15"/>
  </p:sldIdLst>
  <p:sldSz cx="12192000" cy="6858000"/>
  <p:notesSz cx="6797675" cy="992663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86115" autoAdjust="0"/>
  </p:normalViewPr>
  <p:slideViewPr>
    <p:cSldViewPr snapToGrid="0">
      <p:cViewPr varScale="1">
        <p:scale>
          <a:sx n="52" d="100"/>
          <a:sy n="52" d="100"/>
        </p:scale>
        <p:origin x="432" y="5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8056"/>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50443" y="0"/>
            <a:ext cx="2945659" cy="498056"/>
          </a:xfrm>
          <a:prstGeom prst="rect">
            <a:avLst/>
          </a:prstGeom>
        </p:spPr>
        <p:txBody>
          <a:bodyPr vert="horz" lIns="91440" tIns="45720" rIns="91440" bIns="45720" rtlCol="0"/>
          <a:lstStyle>
            <a:lvl1pPr algn="r">
              <a:defRPr sz="1200"/>
            </a:lvl1pPr>
          </a:lstStyle>
          <a:p>
            <a:fld id="{6D71DA81-944C-483B-A610-E9319E8FAD40}" type="datetimeFigureOut">
              <a:rPr lang="en-GB" smtClean="0"/>
              <a:t>05/10/2025</a:t>
            </a:fld>
            <a:endParaRPr lang="en-GB"/>
          </a:p>
        </p:txBody>
      </p:sp>
      <p:sp>
        <p:nvSpPr>
          <p:cNvPr id="4" name="Slide Image Placeholder 3"/>
          <p:cNvSpPr>
            <a:spLocks noGrp="1" noRot="1" noChangeAspect="1"/>
          </p:cNvSpPr>
          <p:nvPr>
            <p:ph type="sldImg" idx="2"/>
          </p:nvPr>
        </p:nvSpPr>
        <p:spPr>
          <a:xfrm>
            <a:off x="422275" y="1241425"/>
            <a:ext cx="5953125" cy="3349625"/>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79768" y="4777194"/>
            <a:ext cx="5438140" cy="3908614"/>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9428584"/>
            <a:ext cx="2945659" cy="498055"/>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50443" y="9428584"/>
            <a:ext cx="2945659" cy="498055"/>
          </a:xfrm>
          <a:prstGeom prst="rect">
            <a:avLst/>
          </a:prstGeom>
        </p:spPr>
        <p:txBody>
          <a:bodyPr vert="horz" lIns="91440" tIns="45720" rIns="91440" bIns="45720" rtlCol="0" anchor="b"/>
          <a:lstStyle>
            <a:lvl1pPr algn="r">
              <a:defRPr sz="1200"/>
            </a:lvl1pPr>
          </a:lstStyle>
          <a:p>
            <a:fld id="{F58FE0EE-27C7-4238-A247-205955812F75}" type="slidenum">
              <a:rPr lang="en-GB" smtClean="0"/>
              <a:t>‹#›</a:t>
            </a:fld>
            <a:endParaRPr lang="en-GB"/>
          </a:p>
        </p:txBody>
      </p:sp>
    </p:spTree>
    <p:extLst>
      <p:ext uri="{BB962C8B-B14F-4D97-AF65-F5344CB8AC3E}">
        <p14:creationId xmlns:p14="http://schemas.microsoft.com/office/powerpoint/2010/main" val="270541335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Many smaller towns such as Portsmouth, Nottingham, etc…but also much closer to home…Islington, Epping, Canary Wharf</a:t>
            </a:r>
          </a:p>
        </p:txBody>
      </p:sp>
      <p:sp>
        <p:nvSpPr>
          <p:cNvPr id="4" name="Slide Number Placeholder 3"/>
          <p:cNvSpPr>
            <a:spLocks noGrp="1"/>
          </p:cNvSpPr>
          <p:nvPr>
            <p:ph type="sldNum" sz="quarter" idx="5"/>
          </p:nvPr>
        </p:nvSpPr>
        <p:spPr/>
        <p:txBody>
          <a:bodyPr/>
          <a:lstStyle/>
          <a:p>
            <a:fld id="{F58FE0EE-27C7-4238-A247-205955812F75}" type="slidenum">
              <a:rPr lang="en-GB" smtClean="0"/>
              <a:t>2</a:t>
            </a:fld>
            <a:endParaRPr lang="en-GB"/>
          </a:p>
        </p:txBody>
      </p:sp>
    </p:spTree>
    <p:extLst>
      <p:ext uri="{BB962C8B-B14F-4D97-AF65-F5344CB8AC3E}">
        <p14:creationId xmlns:p14="http://schemas.microsoft.com/office/powerpoint/2010/main" val="41526646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796AD06-3755-6CD0-6660-1E96BC8AB67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1EEA21E-463E-7AEF-EA8F-860CDB78398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9CF9927-054B-133F-58F1-AC5A35781521}"/>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C22C80BA-1A46-54D6-8844-D2463B767C62}"/>
              </a:ext>
            </a:extLst>
          </p:cNvPr>
          <p:cNvSpPr>
            <a:spLocks noGrp="1"/>
          </p:cNvSpPr>
          <p:nvPr>
            <p:ph type="sldNum" sz="quarter" idx="5"/>
          </p:nvPr>
        </p:nvSpPr>
        <p:spPr/>
        <p:txBody>
          <a:bodyPr/>
          <a:lstStyle/>
          <a:p>
            <a:fld id="{F58FE0EE-27C7-4238-A247-205955812F75}" type="slidenum">
              <a:rPr lang="en-GB" smtClean="0"/>
              <a:t>4</a:t>
            </a:fld>
            <a:endParaRPr lang="en-GB"/>
          </a:p>
        </p:txBody>
      </p:sp>
    </p:spTree>
    <p:extLst>
      <p:ext uri="{BB962C8B-B14F-4D97-AF65-F5344CB8AC3E}">
        <p14:creationId xmlns:p14="http://schemas.microsoft.com/office/powerpoint/2010/main" val="306008702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Windrush Generation were invited here to rebuild post-war Britain. No immigration, no NHS or care service, or food, music, art, culture.</a:t>
            </a:r>
          </a:p>
        </p:txBody>
      </p:sp>
      <p:sp>
        <p:nvSpPr>
          <p:cNvPr id="4" name="Slide Number Placeholder 3"/>
          <p:cNvSpPr>
            <a:spLocks noGrp="1"/>
          </p:cNvSpPr>
          <p:nvPr>
            <p:ph type="sldNum" sz="quarter" idx="5"/>
          </p:nvPr>
        </p:nvSpPr>
        <p:spPr/>
        <p:txBody>
          <a:bodyPr/>
          <a:lstStyle/>
          <a:p>
            <a:fld id="{F58FE0EE-27C7-4238-A247-205955812F75}" type="slidenum">
              <a:rPr lang="en-GB" smtClean="0"/>
              <a:t>7</a:t>
            </a:fld>
            <a:endParaRPr lang="en-GB"/>
          </a:p>
        </p:txBody>
      </p:sp>
    </p:spTree>
    <p:extLst>
      <p:ext uri="{BB962C8B-B14F-4D97-AF65-F5344CB8AC3E}">
        <p14:creationId xmlns:p14="http://schemas.microsoft.com/office/powerpoint/2010/main" val="404983727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Up and down the country compassionate anti-racists stood outside asylum seeker hotels showing solidarity with the refugees. Remember many of them are women and children. All of them have had a very dangerous and costly journey to escape their home countries. </a:t>
            </a:r>
          </a:p>
        </p:txBody>
      </p:sp>
      <p:sp>
        <p:nvSpPr>
          <p:cNvPr id="4" name="Slide Number Placeholder 3"/>
          <p:cNvSpPr>
            <a:spLocks noGrp="1"/>
          </p:cNvSpPr>
          <p:nvPr>
            <p:ph type="sldNum" sz="quarter" idx="5"/>
          </p:nvPr>
        </p:nvSpPr>
        <p:spPr/>
        <p:txBody>
          <a:bodyPr/>
          <a:lstStyle/>
          <a:p>
            <a:fld id="{F58FE0EE-27C7-4238-A247-205955812F75}" type="slidenum">
              <a:rPr lang="en-GB" smtClean="0"/>
              <a:t>12</a:t>
            </a:fld>
            <a:endParaRPr lang="en-GB"/>
          </a:p>
        </p:txBody>
      </p:sp>
    </p:spTree>
    <p:extLst>
      <p:ext uri="{BB962C8B-B14F-4D97-AF65-F5344CB8AC3E}">
        <p14:creationId xmlns:p14="http://schemas.microsoft.com/office/powerpoint/2010/main" val="401452556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Think about the nearly million people who have expressed an interest in the left wing Your Party with Zara Sultana and Jeremy Corbyn.</a:t>
            </a:r>
          </a:p>
          <a:p>
            <a:r>
              <a:rPr lang="en-GB" dirty="0"/>
              <a:t>Think about the hundreds of thousands who protest every month over what’s happening in Gaza.</a:t>
            </a:r>
          </a:p>
        </p:txBody>
      </p:sp>
      <p:sp>
        <p:nvSpPr>
          <p:cNvPr id="4" name="Slide Number Placeholder 3"/>
          <p:cNvSpPr>
            <a:spLocks noGrp="1"/>
          </p:cNvSpPr>
          <p:nvPr>
            <p:ph type="sldNum" sz="quarter" idx="5"/>
          </p:nvPr>
        </p:nvSpPr>
        <p:spPr/>
        <p:txBody>
          <a:bodyPr/>
          <a:lstStyle/>
          <a:p>
            <a:fld id="{F58FE0EE-27C7-4238-A247-205955812F75}" type="slidenum">
              <a:rPr lang="en-GB" smtClean="0"/>
              <a:t>14</a:t>
            </a:fld>
            <a:endParaRPr lang="en-GB"/>
          </a:p>
        </p:txBody>
      </p:sp>
    </p:spTree>
    <p:extLst>
      <p:ext uri="{BB962C8B-B14F-4D97-AF65-F5344CB8AC3E}">
        <p14:creationId xmlns:p14="http://schemas.microsoft.com/office/powerpoint/2010/main" val="115299068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F36722-B36F-6183-6BD9-4A0D7EA0B0CF}"/>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4A3672B7-C949-1948-10AC-F4202DDE08B1}"/>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4B91CA74-C595-0A14-E135-56F7B6211A7B}"/>
              </a:ext>
            </a:extLst>
          </p:cNvPr>
          <p:cNvSpPr>
            <a:spLocks noGrp="1"/>
          </p:cNvSpPr>
          <p:nvPr>
            <p:ph type="dt" sz="half" idx="10"/>
          </p:nvPr>
        </p:nvSpPr>
        <p:spPr/>
        <p:txBody>
          <a:bodyPr/>
          <a:lstStyle/>
          <a:p>
            <a:fld id="{71B047EF-D2D5-4585-A39D-3BA92CDBF7F6}" type="datetimeFigureOut">
              <a:rPr lang="en-GB" smtClean="0"/>
              <a:t>05/10/2025</a:t>
            </a:fld>
            <a:endParaRPr lang="en-GB"/>
          </a:p>
        </p:txBody>
      </p:sp>
      <p:sp>
        <p:nvSpPr>
          <p:cNvPr id="5" name="Footer Placeholder 4">
            <a:extLst>
              <a:ext uri="{FF2B5EF4-FFF2-40B4-BE49-F238E27FC236}">
                <a16:creationId xmlns:a16="http://schemas.microsoft.com/office/drawing/2014/main" id="{D96D716B-7BCF-2882-DA6E-58B925EDCE7D}"/>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0F31A98A-7CAB-92F4-487B-AEE2E26D96E7}"/>
              </a:ext>
            </a:extLst>
          </p:cNvPr>
          <p:cNvSpPr>
            <a:spLocks noGrp="1"/>
          </p:cNvSpPr>
          <p:nvPr>
            <p:ph type="sldNum" sz="quarter" idx="12"/>
          </p:nvPr>
        </p:nvSpPr>
        <p:spPr/>
        <p:txBody>
          <a:bodyPr/>
          <a:lstStyle/>
          <a:p>
            <a:fld id="{81AA7DE4-253A-4DB8-93F3-BFF837FF0569}" type="slidenum">
              <a:rPr lang="en-GB" smtClean="0"/>
              <a:t>‹#›</a:t>
            </a:fld>
            <a:endParaRPr lang="en-GB"/>
          </a:p>
        </p:txBody>
      </p:sp>
    </p:spTree>
    <p:extLst>
      <p:ext uri="{BB962C8B-B14F-4D97-AF65-F5344CB8AC3E}">
        <p14:creationId xmlns:p14="http://schemas.microsoft.com/office/powerpoint/2010/main" val="372877326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05049A-61D7-BA89-3AA8-30803B669CE4}"/>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667F2AFD-43D9-4541-7B99-2BAEDE522908}"/>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5B418EB3-5275-06ED-BFFD-384E87F64E3F}"/>
              </a:ext>
            </a:extLst>
          </p:cNvPr>
          <p:cNvSpPr>
            <a:spLocks noGrp="1"/>
          </p:cNvSpPr>
          <p:nvPr>
            <p:ph type="dt" sz="half" idx="10"/>
          </p:nvPr>
        </p:nvSpPr>
        <p:spPr/>
        <p:txBody>
          <a:bodyPr/>
          <a:lstStyle/>
          <a:p>
            <a:fld id="{71B047EF-D2D5-4585-A39D-3BA92CDBF7F6}" type="datetimeFigureOut">
              <a:rPr lang="en-GB" smtClean="0"/>
              <a:t>05/10/2025</a:t>
            </a:fld>
            <a:endParaRPr lang="en-GB"/>
          </a:p>
        </p:txBody>
      </p:sp>
      <p:sp>
        <p:nvSpPr>
          <p:cNvPr id="5" name="Footer Placeholder 4">
            <a:extLst>
              <a:ext uri="{FF2B5EF4-FFF2-40B4-BE49-F238E27FC236}">
                <a16:creationId xmlns:a16="http://schemas.microsoft.com/office/drawing/2014/main" id="{7594B4AF-D2FB-44FC-FF63-77FCC89355CB}"/>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4F41C2D4-808E-A74C-2B2B-0C056892AAB2}"/>
              </a:ext>
            </a:extLst>
          </p:cNvPr>
          <p:cNvSpPr>
            <a:spLocks noGrp="1"/>
          </p:cNvSpPr>
          <p:nvPr>
            <p:ph type="sldNum" sz="quarter" idx="12"/>
          </p:nvPr>
        </p:nvSpPr>
        <p:spPr/>
        <p:txBody>
          <a:bodyPr/>
          <a:lstStyle/>
          <a:p>
            <a:fld id="{81AA7DE4-253A-4DB8-93F3-BFF837FF0569}" type="slidenum">
              <a:rPr lang="en-GB" smtClean="0"/>
              <a:t>‹#›</a:t>
            </a:fld>
            <a:endParaRPr lang="en-GB"/>
          </a:p>
        </p:txBody>
      </p:sp>
    </p:spTree>
    <p:extLst>
      <p:ext uri="{BB962C8B-B14F-4D97-AF65-F5344CB8AC3E}">
        <p14:creationId xmlns:p14="http://schemas.microsoft.com/office/powerpoint/2010/main" val="325831827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192723DC-BB55-C2BA-A034-C4A077AF4948}"/>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66B5C386-3A51-AEB4-1BFA-913C531080F9}"/>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61EBCBE6-F38C-244A-0080-AC080032648C}"/>
              </a:ext>
            </a:extLst>
          </p:cNvPr>
          <p:cNvSpPr>
            <a:spLocks noGrp="1"/>
          </p:cNvSpPr>
          <p:nvPr>
            <p:ph type="dt" sz="half" idx="10"/>
          </p:nvPr>
        </p:nvSpPr>
        <p:spPr/>
        <p:txBody>
          <a:bodyPr/>
          <a:lstStyle/>
          <a:p>
            <a:fld id="{71B047EF-D2D5-4585-A39D-3BA92CDBF7F6}" type="datetimeFigureOut">
              <a:rPr lang="en-GB" smtClean="0"/>
              <a:t>05/10/2025</a:t>
            </a:fld>
            <a:endParaRPr lang="en-GB"/>
          </a:p>
        </p:txBody>
      </p:sp>
      <p:sp>
        <p:nvSpPr>
          <p:cNvPr id="5" name="Footer Placeholder 4">
            <a:extLst>
              <a:ext uri="{FF2B5EF4-FFF2-40B4-BE49-F238E27FC236}">
                <a16:creationId xmlns:a16="http://schemas.microsoft.com/office/drawing/2014/main" id="{767A54B0-D534-BC0E-84C7-09C3AE2D2BED}"/>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0D3B604D-23F2-97EC-CE7F-63CD3A0708B8}"/>
              </a:ext>
            </a:extLst>
          </p:cNvPr>
          <p:cNvSpPr>
            <a:spLocks noGrp="1"/>
          </p:cNvSpPr>
          <p:nvPr>
            <p:ph type="sldNum" sz="quarter" idx="12"/>
          </p:nvPr>
        </p:nvSpPr>
        <p:spPr/>
        <p:txBody>
          <a:bodyPr/>
          <a:lstStyle/>
          <a:p>
            <a:fld id="{81AA7DE4-253A-4DB8-93F3-BFF837FF0569}" type="slidenum">
              <a:rPr lang="en-GB" smtClean="0"/>
              <a:t>‹#›</a:t>
            </a:fld>
            <a:endParaRPr lang="en-GB"/>
          </a:p>
        </p:txBody>
      </p:sp>
    </p:spTree>
    <p:extLst>
      <p:ext uri="{BB962C8B-B14F-4D97-AF65-F5344CB8AC3E}">
        <p14:creationId xmlns:p14="http://schemas.microsoft.com/office/powerpoint/2010/main" val="409506720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D64FF6-E5A6-89FE-8D01-4DD5BABC8844}"/>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2925CA24-4578-2BF0-2037-00CFB65E9336}"/>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8DCEFA1C-8D58-7840-1DD3-8D0977D8C860}"/>
              </a:ext>
            </a:extLst>
          </p:cNvPr>
          <p:cNvSpPr>
            <a:spLocks noGrp="1"/>
          </p:cNvSpPr>
          <p:nvPr>
            <p:ph type="dt" sz="half" idx="10"/>
          </p:nvPr>
        </p:nvSpPr>
        <p:spPr/>
        <p:txBody>
          <a:bodyPr/>
          <a:lstStyle/>
          <a:p>
            <a:fld id="{71B047EF-D2D5-4585-A39D-3BA92CDBF7F6}" type="datetimeFigureOut">
              <a:rPr lang="en-GB" smtClean="0"/>
              <a:t>05/10/2025</a:t>
            </a:fld>
            <a:endParaRPr lang="en-GB"/>
          </a:p>
        </p:txBody>
      </p:sp>
      <p:sp>
        <p:nvSpPr>
          <p:cNvPr id="5" name="Footer Placeholder 4">
            <a:extLst>
              <a:ext uri="{FF2B5EF4-FFF2-40B4-BE49-F238E27FC236}">
                <a16:creationId xmlns:a16="http://schemas.microsoft.com/office/drawing/2014/main" id="{1A19FDF1-C59C-E0D8-D948-CB0EACC002CB}"/>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C3CBEAE9-1F8C-5C43-DBD6-25EA2FEA77A3}"/>
              </a:ext>
            </a:extLst>
          </p:cNvPr>
          <p:cNvSpPr>
            <a:spLocks noGrp="1"/>
          </p:cNvSpPr>
          <p:nvPr>
            <p:ph type="sldNum" sz="quarter" idx="12"/>
          </p:nvPr>
        </p:nvSpPr>
        <p:spPr/>
        <p:txBody>
          <a:bodyPr/>
          <a:lstStyle/>
          <a:p>
            <a:fld id="{81AA7DE4-253A-4DB8-93F3-BFF837FF0569}" type="slidenum">
              <a:rPr lang="en-GB" smtClean="0"/>
              <a:t>‹#›</a:t>
            </a:fld>
            <a:endParaRPr lang="en-GB"/>
          </a:p>
        </p:txBody>
      </p:sp>
    </p:spTree>
    <p:extLst>
      <p:ext uri="{BB962C8B-B14F-4D97-AF65-F5344CB8AC3E}">
        <p14:creationId xmlns:p14="http://schemas.microsoft.com/office/powerpoint/2010/main" val="322045895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6F9087-D16A-1E5E-5250-5E993E388D79}"/>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07A38377-9B56-53FE-DC73-E4BC9C6DE9E0}"/>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C039BFDA-C97D-3C86-D492-E105C84C27D5}"/>
              </a:ext>
            </a:extLst>
          </p:cNvPr>
          <p:cNvSpPr>
            <a:spLocks noGrp="1"/>
          </p:cNvSpPr>
          <p:nvPr>
            <p:ph type="dt" sz="half" idx="10"/>
          </p:nvPr>
        </p:nvSpPr>
        <p:spPr/>
        <p:txBody>
          <a:bodyPr/>
          <a:lstStyle/>
          <a:p>
            <a:fld id="{71B047EF-D2D5-4585-A39D-3BA92CDBF7F6}" type="datetimeFigureOut">
              <a:rPr lang="en-GB" smtClean="0"/>
              <a:t>05/10/2025</a:t>
            </a:fld>
            <a:endParaRPr lang="en-GB"/>
          </a:p>
        </p:txBody>
      </p:sp>
      <p:sp>
        <p:nvSpPr>
          <p:cNvPr id="5" name="Footer Placeholder 4">
            <a:extLst>
              <a:ext uri="{FF2B5EF4-FFF2-40B4-BE49-F238E27FC236}">
                <a16:creationId xmlns:a16="http://schemas.microsoft.com/office/drawing/2014/main" id="{A0C3ED1D-5D7B-F9FF-9EE4-16F7BE055D6C}"/>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2582641C-7A2F-9C7C-B89B-DED467C04DA9}"/>
              </a:ext>
            </a:extLst>
          </p:cNvPr>
          <p:cNvSpPr>
            <a:spLocks noGrp="1"/>
          </p:cNvSpPr>
          <p:nvPr>
            <p:ph type="sldNum" sz="quarter" idx="12"/>
          </p:nvPr>
        </p:nvSpPr>
        <p:spPr/>
        <p:txBody>
          <a:bodyPr/>
          <a:lstStyle/>
          <a:p>
            <a:fld id="{81AA7DE4-253A-4DB8-93F3-BFF837FF0569}" type="slidenum">
              <a:rPr lang="en-GB" smtClean="0"/>
              <a:t>‹#›</a:t>
            </a:fld>
            <a:endParaRPr lang="en-GB"/>
          </a:p>
        </p:txBody>
      </p:sp>
    </p:spTree>
    <p:extLst>
      <p:ext uri="{BB962C8B-B14F-4D97-AF65-F5344CB8AC3E}">
        <p14:creationId xmlns:p14="http://schemas.microsoft.com/office/powerpoint/2010/main" val="67701672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C46DA1-A765-B895-9D29-006D0A8A87B0}"/>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3E12D0AB-2324-2493-7444-7204080BF20E}"/>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4FF666DE-2452-58E2-3427-BBC064D9D43E}"/>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5E8E70B2-FF14-8299-3EA9-819FE024E19C}"/>
              </a:ext>
            </a:extLst>
          </p:cNvPr>
          <p:cNvSpPr>
            <a:spLocks noGrp="1"/>
          </p:cNvSpPr>
          <p:nvPr>
            <p:ph type="dt" sz="half" idx="10"/>
          </p:nvPr>
        </p:nvSpPr>
        <p:spPr/>
        <p:txBody>
          <a:bodyPr/>
          <a:lstStyle/>
          <a:p>
            <a:fld id="{71B047EF-D2D5-4585-A39D-3BA92CDBF7F6}" type="datetimeFigureOut">
              <a:rPr lang="en-GB" smtClean="0"/>
              <a:t>05/10/2025</a:t>
            </a:fld>
            <a:endParaRPr lang="en-GB"/>
          </a:p>
        </p:txBody>
      </p:sp>
      <p:sp>
        <p:nvSpPr>
          <p:cNvPr id="6" name="Footer Placeholder 5">
            <a:extLst>
              <a:ext uri="{FF2B5EF4-FFF2-40B4-BE49-F238E27FC236}">
                <a16:creationId xmlns:a16="http://schemas.microsoft.com/office/drawing/2014/main" id="{AD066499-287B-2888-E4E5-CF8FFC16F633}"/>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8DCC75A7-456C-D806-2436-11ADEDDD2287}"/>
              </a:ext>
            </a:extLst>
          </p:cNvPr>
          <p:cNvSpPr>
            <a:spLocks noGrp="1"/>
          </p:cNvSpPr>
          <p:nvPr>
            <p:ph type="sldNum" sz="quarter" idx="12"/>
          </p:nvPr>
        </p:nvSpPr>
        <p:spPr/>
        <p:txBody>
          <a:bodyPr/>
          <a:lstStyle/>
          <a:p>
            <a:fld id="{81AA7DE4-253A-4DB8-93F3-BFF837FF0569}" type="slidenum">
              <a:rPr lang="en-GB" smtClean="0"/>
              <a:t>‹#›</a:t>
            </a:fld>
            <a:endParaRPr lang="en-GB"/>
          </a:p>
        </p:txBody>
      </p:sp>
    </p:spTree>
    <p:extLst>
      <p:ext uri="{BB962C8B-B14F-4D97-AF65-F5344CB8AC3E}">
        <p14:creationId xmlns:p14="http://schemas.microsoft.com/office/powerpoint/2010/main" val="380309798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F4B8BF-1943-DD7D-D038-E380E6699A85}"/>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CBF99266-5099-2CA2-072E-EA1D5C401EB2}"/>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6641E563-39B1-AD0B-DFF3-98248DB2B1C5}"/>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DB0689F4-4CBA-B569-9B82-A511CF4B9051}"/>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4A616952-6488-4A0C-0E33-E46345FBBF87}"/>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233F168E-9934-D497-A644-8DCA67074DF0}"/>
              </a:ext>
            </a:extLst>
          </p:cNvPr>
          <p:cNvSpPr>
            <a:spLocks noGrp="1"/>
          </p:cNvSpPr>
          <p:nvPr>
            <p:ph type="dt" sz="half" idx="10"/>
          </p:nvPr>
        </p:nvSpPr>
        <p:spPr/>
        <p:txBody>
          <a:bodyPr/>
          <a:lstStyle/>
          <a:p>
            <a:fld id="{71B047EF-D2D5-4585-A39D-3BA92CDBF7F6}" type="datetimeFigureOut">
              <a:rPr lang="en-GB" smtClean="0"/>
              <a:t>05/10/2025</a:t>
            </a:fld>
            <a:endParaRPr lang="en-GB"/>
          </a:p>
        </p:txBody>
      </p:sp>
      <p:sp>
        <p:nvSpPr>
          <p:cNvPr id="8" name="Footer Placeholder 7">
            <a:extLst>
              <a:ext uri="{FF2B5EF4-FFF2-40B4-BE49-F238E27FC236}">
                <a16:creationId xmlns:a16="http://schemas.microsoft.com/office/drawing/2014/main" id="{FF9D10AC-81AE-7DF0-BF6D-453C959CB0C1}"/>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0BB0BB25-7C5B-F82E-BFAB-113E9A9A6AB3}"/>
              </a:ext>
            </a:extLst>
          </p:cNvPr>
          <p:cNvSpPr>
            <a:spLocks noGrp="1"/>
          </p:cNvSpPr>
          <p:nvPr>
            <p:ph type="sldNum" sz="quarter" idx="12"/>
          </p:nvPr>
        </p:nvSpPr>
        <p:spPr/>
        <p:txBody>
          <a:bodyPr/>
          <a:lstStyle/>
          <a:p>
            <a:fld id="{81AA7DE4-253A-4DB8-93F3-BFF837FF0569}" type="slidenum">
              <a:rPr lang="en-GB" smtClean="0"/>
              <a:t>‹#›</a:t>
            </a:fld>
            <a:endParaRPr lang="en-GB"/>
          </a:p>
        </p:txBody>
      </p:sp>
    </p:spTree>
    <p:extLst>
      <p:ext uri="{BB962C8B-B14F-4D97-AF65-F5344CB8AC3E}">
        <p14:creationId xmlns:p14="http://schemas.microsoft.com/office/powerpoint/2010/main" val="205255309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F59118-DFE8-4ACA-7029-7C3E0CBB00CA}"/>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2F1E30CA-1D74-9313-3581-C722990E258C}"/>
              </a:ext>
            </a:extLst>
          </p:cNvPr>
          <p:cNvSpPr>
            <a:spLocks noGrp="1"/>
          </p:cNvSpPr>
          <p:nvPr>
            <p:ph type="dt" sz="half" idx="10"/>
          </p:nvPr>
        </p:nvSpPr>
        <p:spPr/>
        <p:txBody>
          <a:bodyPr/>
          <a:lstStyle/>
          <a:p>
            <a:fld id="{71B047EF-D2D5-4585-A39D-3BA92CDBF7F6}" type="datetimeFigureOut">
              <a:rPr lang="en-GB" smtClean="0"/>
              <a:t>05/10/2025</a:t>
            </a:fld>
            <a:endParaRPr lang="en-GB"/>
          </a:p>
        </p:txBody>
      </p:sp>
      <p:sp>
        <p:nvSpPr>
          <p:cNvPr id="4" name="Footer Placeholder 3">
            <a:extLst>
              <a:ext uri="{FF2B5EF4-FFF2-40B4-BE49-F238E27FC236}">
                <a16:creationId xmlns:a16="http://schemas.microsoft.com/office/drawing/2014/main" id="{338B289B-A78C-737F-BF2B-861DB81DEC7B}"/>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6B34A2D7-CED0-D209-6CE9-5909840FD60B}"/>
              </a:ext>
            </a:extLst>
          </p:cNvPr>
          <p:cNvSpPr>
            <a:spLocks noGrp="1"/>
          </p:cNvSpPr>
          <p:nvPr>
            <p:ph type="sldNum" sz="quarter" idx="12"/>
          </p:nvPr>
        </p:nvSpPr>
        <p:spPr/>
        <p:txBody>
          <a:bodyPr/>
          <a:lstStyle/>
          <a:p>
            <a:fld id="{81AA7DE4-253A-4DB8-93F3-BFF837FF0569}" type="slidenum">
              <a:rPr lang="en-GB" smtClean="0"/>
              <a:t>‹#›</a:t>
            </a:fld>
            <a:endParaRPr lang="en-GB"/>
          </a:p>
        </p:txBody>
      </p:sp>
    </p:spTree>
    <p:extLst>
      <p:ext uri="{BB962C8B-B14F-4D97-AF65-F5344CB8AC3E}">
        <p14:creationId xmlns:p14="http://schemas.microsoft.com/office/powerpoint/2010/main" val="218251250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B3697DA1-48C1-5918-5F8F-5E45166415A2}"/>
              </a:ext>
            </a:extLst>
          </p:cNvPr>
          <p:cNvSpPr>
            <a:spLocks noGrp="1"/>
          </p:cNvSpPr>
          <p:nvPr>
            <p:ph type="dt" sz="half" idx="10"/>
          </p:nvPr>
        </p:nvSpPr>
        <p:spPr/>
        <p:txBody>
          <a:bodyPr/>
          <a:lstStyle/>
          <a:p>
            <a:fld id="{71B047EF-D2D5-4585-A39D-3BA92CDBF7F6}" type="datetimeFigureOut">
              <a:rPr lang="en-GB" smtClean="0"/>
              <a:t>05/10/2025</a:t>
            </a:fld>
            <a:endParaRPr lang="en-GB"/>
          </a:p>
        </p:txBody>
      </p:sp>
      <p:sp>
        <p:nvSpPr>
          <p:cNvPr id="3" name="Footer Placeholder 2">
            <a:extLst>
              <a:ext uri="{FF2B5EF4-FFF2-40B4-BE49-F238E27FC236}">
                <a16:creationId xmlns:a16="http://schemas.microsoft.com/office/drawing/2014/main" id="{74D2AE2F-72F7-E30B-8498-FEE39AE944AF}"/>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6692C72C-2065-2CCB-E00B-6734F7194A6E}"/>
              </a:ext>
            </a:extLst>
          </p:cNvPr>
          <p:cNvSpPr>
            <a:spLocks noGrp="1"/>
          </p:cNvSpPr>
          <p:nvPr>
            <p:ph type="sldNum" sz="quarter" idx="12"/>
          </p:nvPr>
        </p:nvSpPr>
        <p:spPr/>
        <p:txBody>
          <a:bodyPr/>
          <a:lstStyle/>
          <a:p>
            <a:fld id="{81AA7DE4-253A-4DB8-93F3-BFF837FF0569}" type="slidenum">
              <a:rPr lang="en-GB" smtClean="0"/>
              <a:t>‹#›</a:t>
            </a:fld>
            <a:endParaRPr lang="en-GB"/>
          </a:p>
        </p:txBody>
      </p:sp>
    </p:spTree>
    <p:extLst>
      <p:ext uri="{BB962C8B-B14F-4D97-AF65-F5344CB8AC3E}">
        <p14:creationId xmlns:p14="http://schemas.microsoft.com/office/powerpoint/2010/main" val="58446498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82C867-46BE-76FC-2966-01BE4BD0DC0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F99D1CB2-F723-172E-8285-94E3718EF695}"/>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983BDF53-9560-8440-DDBE-FD299CCB21A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8F1A420C-EF16-5E76-55D4-0079D4489BAE}"/>
              </a:ext>
            </a:extLst>
          </p:cNvPr>
          <p:cNvSpPr>
            <a:spLocks noGrp="1"/>
          </p:cNvSpPr>
          <p:nvPr>
            <p:ph type="dt" sz="half" idx="10"/>
          </p:nvPr>
        </p:nvSpPr>
        <p:spPr/>
        <p:txBody>
          <a:bodyPr/>
          <a:lstStyle/>
          <a:p>
            <a:fld id="{71B047EF-D2D5-4585-A39D-3BA92CDBF7F6}" type="datetimeFigureOut">
              <a:rPr lang="en-GB" smtClean="0"/>
              <a:t>05/10/2025</a:t>
            </a:fld>
            <a:endParaRPr lang="en-GB"/>
          </a:p>
        </p:txBody>
      </p:sp>
      <p:sp>
        <p:nvSpPr>
          <p:cNvPr id="6" name="Footer Placeholder 5">
            <a:extLst>
              <a:ext uri="{FF2B5EF4-FFF2-40B4-BE49-F238E27FC236}">
                <a16:creationId xmlns:a16="http://schemas.microsoft.com/office/drawing/2014/main" id="{5620B59D-CFBF-9B1E-B469-3968A9BFBA61}"/>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EEF9B498-CAC8-0B88-0B38-8F0FA70A6304}"/>
              </a:ext>
            </a:extLst>
          </p:cNvPr>
          <p:cNvSpPr>
            <a:spLocks noGrp="1"/>
          </p:cNvSpPr>
          <p:nvPr>
            <p:ph type="sldNum" sz="quarter" idx="12"/>
          </p:nvPr>
        </p:nvSpPr>
        <p:spPr/>
        <p:txBody>
          <a:bodyPr/>
          <a:lstStyle/>
          <a:p>
            <a:fld id="{81AA7DE4-253A-4DB8-93F3-BFF837FF0569}" type="slidenum">
              <a:rPr lang="en-GB" smtClean="0"/>
              <a:t>‹#›</a:t>
            </a:fld>
            <a:endParaRPr lang="en-GB"/>
          </a:p>
        </p:txBody>
      </p:sp>
    </p:spTree>
    <p:extLst>
      <p:ext uri="{BB962C8B-B14F-4D97-AF65-F5344CB8AC3E}">
        <p14:creationId xmlns:p14="http://schemas.microsoft.com/office/powerpoint/2010/main" val="26272577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74DAE8-1FAA-5BEC-9AE0-0AB1844A5D1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FC52596C-0A8D-E348-DEC9-F9C81CDE37F5}"/>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CF0ED73D-CF19-8DEA-451A-DF43358413B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8F6095DF-0D31-7E1B-4681-62367ED508C9}"/>
              </a:ext>
            </a:extLst>
          </p:cNvPr>
          <p:cNvSpPr>
            <a:spLocks noGrp="1"/>
          </p:cNvSpPr>
          <p:nvPr>
            <p:ph type="dt" sz="half" idx="10"/>
          </p:nvPr>
        </p:nvSpPr>
        <p:spPr/>
        <p:txBody>
          <a:bodyPr/>
          <a:lstStyle/>
          <a:p>
            <a:fld id="{71B047EF-D2D5-4585-A39D-3BA92CDBF7F6}" type="datetimeFigureOut">
              <a:rPr lang="en-GB" smtClean="0"/>
              <a:t>05/10/2025</a:t>
            </a:fld>
            <a:endParaRPr lang="en-GB"/>
          </a:p>
        </p:txBody>
      </p:sp>
      <p:sp>
        <p:nvSpPr>
          <p:cNvPr id="6" name="Footer Placeholder 5">
            <a:extLst>
              <a:ext uri="{FF2B5EF4-FFF2-40B4-BE49-F238E27FC236}">
                <a16:creationId xmlns:a16="http://schemas.microsoft.com/office/drawing/2014/main" id="{F2EF0B6C-9D33-F5D1-DD4F-5BE072C1DCAD}"/>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7F48D5F6-B48C-4372-A81C-7DD9DE685B5C}"/>
              </a:ext>
            </a:extLst>
          </p:cNvPr>
          <p:cNvSpPr>
            <a:spLocks noGrp="1"/>
          </p:cNvSpPr>
          <p:nvPr>
            <p:ph type="sldNum" sz="quarter" idx="12"/>
          </p:nvPr>
        </p:nvSpPr>
        <p:spPr/>
        <p:txBody>
          <a:bodyPr/>
          <a:lstStyle/>
          <a:p>
            <a:fld id="{81AA7DE4-253A-4DB8-93F3-BFF837FF0569}" type="slidenum">
              <a:rPr lang="en-GB" smtClean="0"/>
              <a:t>‹#›</a:t>
            </a:fld>
            <a:endParaRPr lang="en-GB"/>
          </a:p>
        </p:txBody>
      </p:sp>
    </p:spTree>
    <p:extLst>
      <p:ext uri="{BB962C8B-B14F-4D97-AF65-F5344CB8AC3E}">
        <p14:creationId xmlns:p14="http://schemas.microsoft.com/office/powerpoint/2010/main" val="291344857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92D050"/>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B8179DC2-2CC1-BD19-BFFE-9BEA383398D6}"/>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841337DA-2F84-6F7F-23CA-138AE2AE9DFA}"/>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2F372B6F-1514-EB32-7CF0-A90D3E056059}"/>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1B047EF-D2D5-4585-A39D-3BA92CDBF7F6}" type="datetimeFigureOut">
              <a:rPr lang="en-GB" smtClean="0"/>
              <a:t>05/10/2025</a:t>
            </a:fld>
            <a:endParaRPr lang="en-GB"/>
          </a:p>
        </p:txBody>
      </p:sp>
      <p:sp>
        <p:nvSpPr>
          <p:cNvPr id="5" name="Footer Placeholder 4">
            <a:extLst>
              <a:ext uri="{FF2B5EF4-FFF2-40B4-BE49-F238E27FC236}">
                <a16:creationId xmlns:a16="http://schemas.microsoft.com/office/drawing/2014/main" id="{55F4B3EE-D2F0-7894-1B91-6573CA14DD0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B867A07F-580F-D5F6-1288-39B51247D773}"/>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1AA7DE4-253A-4DB8-93F3-BFF837FF0569}" type="slidenum">
              <a:rPr lang="en-GB" smtClean="0"/>
              <a:t>‹#›</a:t>
            </a:fld>
            <a:endParaRPr lang="en-GB"/>
          </a:p>
        </p:txBody>
      </p:sp>
    </p:spTree>
    <p:extLst>
      <p:ext uri="{BB962C8B-B14F-4D97-AF65-F5344CB8AC3E}">
        <p14:creationId xmlns:p14="http://schemas.microsoft.com/office/powerpoint/2010/main" val="428756979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14.jpeg"/><Relationship Id="rId5" Type="http://schemas.openxmlformats.org/officeDocument/2006/relationships/image" Target="../media/image13.png"/><Relationship Id="rId4" Type="http://schemas.openxmlformats.org/officeDocument/2006/relationships/image" Target="../media/image12.png"/></Relationships>
</file>

<file path=ppt/slides/_rels/slide13.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2.xml"/><Relationship Id="rId4" Type="http://schemas.openxmlformats.org/officeDocument/2006/relationships/image" Target="../media/image17.jpeg"/></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2.jpe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9.jpeg"/><Relationship Id="rId4" Type="http://schemas.openxmlformats.org/officeDocument/2006/relationships/image" Target="../media/image8.png"/></Relationships>
</file>

<file path=ppt/slides/_rels/slide8.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64E45FD-B7C0-0149-DC97-D51394615247}"/>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ED1E7D02-18E6-C642-D363-E947C567FAE0}"/>
              </a:ext>
            </a:extLst>
          </p:cNvPr>
          <p:cNvSpPr>
            <a:spLocks noGrp="1"/>
          </p:cNvSpPr>
          <p:nvPr>
            <p:ph type="title"/>
          </p:nvPr>
        </p:nvSpPr>
        <p:spPr>
          <a:xfrm>
            <a:off x="932793" y="2372601"/>
            <a:ext cx="10515600" cy="1325563"/>
          </a:xfrm>
        </p:spPr>
        <p:txBody>
          <a:bodyPr>
            <a:noAutofit/>
          </a:bodyPr>
          <a:lstStyle/>
          <a:p>
            <a:pPr algn="ctr"/>
            <a:r>
              <a:rPr lang="en-GB" sz="8800" b="1" dirty="0"/>
              <a:t>What is happening to British politics….</a:t>
            </a:r>
          </a:p>
        </p:txBody>
      </p:sp>
    </p:spTree>
    <p:extLst>
      <p:ext uri="{BB962C8B-B14F-4D97-AF65-F5344CB8AC3E}">
        <p14:creationId xmlns:p14="http://schemas.microsoft.com/office/powerpoint/2010/main" val="68814591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15E79A-C569-5DDB-58C1-3A333A0EE32A}"/>
              </a:ext>
            </a:extLst>
          </p:cNvPr>
          <p:cNvSpPr>
            <a:spLocks noGrp="1"/>
          </p:cNvSpPr>
          <p:nvPr>
            <p:ph type="title"/>
          </p:nvPr>
        </p:nvSpPr>
        <p:spPr/>
        <p:txBody>
          <a:bodyPr>
            <a:noAutofit/>
          </a:bodyPr>
          <a:lstStyle/>
          <a:p>
            <a:r>
              <a:rPr lang="en-GB" sz="4800" b="1" dirty="0"/>
              <a:t>Why does anyone listen to this stuff?</a:t>
            </a:r>
          </a:p>
        </p:txBody>
      </p:sp>
      <p:sp>
        <p:nvSpPr>
          <p:cNvPr id="5" name="Content Placeholder 4">
            <a:extLst>
              <a:ext uri="{FF2B5EF4-FFF2-40B4-BE49-F238E27FC236}">
                <a16:creationId xmlns:a16="http://schemas.microsoft.com/office/drawing/2014/main" id="{ECBCDD75-7191-E234-FA79-839027AF9908}"/>
              </a:ext>
            </a:extLst>
          </p:cNvPr>
          <p:cNvSpPr>
            <a:spLocks noGrp="1"/>
          </p:cNvSpPr>
          <p:nvPr>
            <p:ph idx="1"/>
          </p:nvPr>
        </p:nvSpPr>
        <p:spPr>
          <a:xfrm>
            <a:off x="838200" y="1777254"/>
            <a:ext cx="10515600" cy="4844552"/>
          </a:xfrm>
        </p:spPr>
        <p:txBody>
          <a:bodyPr>
            <a:normAutofit lnSpcReduction="10000"/>
          </a:bodyPr>
          <a:lstStyle/>
          <a:p>
            <a:r>
              <a:rPr lang="en-GB" sz="3200" dirty="0"/>
              <a:t>Cost of living crisis – food being so expensive</a:t>
            </a:r>
          </a:p>
          <a:p>
            <a:r>
              <a:rPr lang="en-GB" sz="3200" dirty="0"/>
              <a:t>Heating homes being so expensive.</a:t>
            </a:r>
          </a:p>
          <a:p>
            <a:r>
              <a:rPr lang="en-GB" sz="3200" dirty="0"/>
              <a:t>Lack of affordable housing</a:t>
            </a:r>
          </a:p>
          <a:p>
            <a:r>
              <a:rPr lang="en-GB" sz="3200" dirty="0"/>
              <a:t>Shortage of NHS care</a:t>
            </a:r>
          </a:p>
          <a:p>
            <a:pPr marL="0" indent="0">
              <a:buNone/>
            </a:pPr>
            <a:endParaRPr lang="en-GB" sz="3200" dirty="0"/>
          </a:p>
          <a:p>
            <a:pPr marL="0" indent="0">
              <a:buNone/>
            </a:pPr>
            <a:r>
              <a:rPr lang="en-GB" sz="3200" dirty="0"/>
              <a:t>People who are suffering want someone to blame….and unfortunately our governments have spent a lot of time pointing at migrants who come with nothing…who have </a:t>
            </a:r>
            <a:r>
              <a:rPr lang="en-GB" sz="3200" b="1" dirty="0"/>
              <a:t>not</a:t>
            </a:r>
            <a:r>
              <a:rPr lang="en-GB" sz="3200" dirty="0"/>
              <a:t> put up food prices, or fuel prices, or rents, or made the NHS struggle…</a:t>
            </a:r>
          </a:p>
          <a:p>
            <a:pPr marL="0" indent="0">
              <a:buNone/>
            </a:pPr>
            <a:endParaRPr lang="en-GB" sz="3200" dirty="0"/>
          </a:p>
          <a:p>
            <a:pPr marL="0" indent="0">
              <a:buNone/>
            </a:pPr>
            <a:endParaRPr lang="en-GB" sz="3200" dirty="0"/>
          </a:p>
          <a:p>
            <a:pPr marL="0" indent="0">
              <a:buNone/>
            </a:pPr>
            <a:endParaRPr lang="en-GB" sz="3200" dirty="0"/>
          </a:p>
          <a:p>
            <a:pPr marL="0" indent="0">
              <a:buNone/>
            </a:pPr>
            <a:endParaRPr lang="en-GB" sz="3200" dirty="0"/>
          </a:p>
          <a:p>
            <a:pPr marL="0" indent="0">
              <a:buNone/>
            </a:pPr>
            <a:endParaRPr lang="en-GB" dirty="0"/>
          </a:p>
        </p:txBody>
      </p:sp>
    </p:spTree>
    <p:extLst>
      <p:ext uri="{BB962C8B-B14F-4D97-AF65-F5344CB8AC3E}">
        <p14:creationId xmlns:p14="http://schemas.microsoft.com/office/powerpoint/2010/main" val="27916054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additive="base">
                                        <p:cTn id="7"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5">
                                            <p:txEl>
                                              <p:pRg st="1" end="1"/>
                                            </p:txEl>
                                          </p:spTgt>
                                        </p:tgtEl>
                                        <p:attrNameLst>
                                          <p:attrName>style.visibility</p:attrName>
                                        </p:attrNameLst>
                                      </p:cBhvr>
                                      <p:to>
                                        <p:strVal val="visible"/>
                                      </p:to>
                                    </p:set>
                                    <p:anim calcmode="lin" valueType="num">
                                      <p:cBhvr additive="base">
                                        <p:cTn id="13" dur="500" fill="hold"/>
                                        <p:tgtEl>
                                          <p:spTgt spid="5">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5">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5">
                                            <p:txEl>
                                              <p:pRg st="2" end="2"/>
                                            </p:txEl>
                                          </p:spTgt>
                                        </p:tgtEl>
                                        <p:attrNameLst>
                                          <p:attrName>style.visibility</p:attrName>
                                        </p:attrNameLst>
                                      </p:cBhvr>
                                      <p:to>
                                        <p:strVal val="visible"/>
                                      </p:to>
                                    </p:set>
                                    <p:anim calcmode="lin" valueType="num">
                                      <p:cBhvr additive="base">
                                        <p:cTn id="19" dur="500" fill="hold"/>
                                        <p:tgtEl>
                                          <p:spTgt spid="5">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5">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5">
                                            <p:txEl>
                                              <p:pRg st="3" end="3"/>
                                            </p:txEl>
                                          </p:spTgt>
                                        </p:tgtEl>
                                        <p:attrNameLst>
                                          <p:attrName>style.visibility</p:attrName>
                                        </p:attrNameLst>
                                      </p:cBhvr>
                                      <p:to>
                                        <p:strVal val="visible"/>
                                      </p:to>
                                    </p:set>
                                    <p:anim calcmode="lin" valueType="num">
                                      <p:cBhvr additive="base">
                                        <p:cTn id="25" dur="500" fill="hold"/>
                                        <p:tgtEl>
                                          <p:spTgt spid="5">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5">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5">
                                            <p:txEl>
                                              <p:pRg st="5" end="5"/>
                                            </p:txEl>
                                          </p:spTgt>
                                        </p:tgtEl>
                                        <p:attrNameLst>
                                          <p:attrName>style.visibility</p:attrName>
                                        </p:attrNameLst>
                                      </p:cBhvr>
                                      <p:to>
                                        <p:strVal val="visible"/>
                                      </p:to>
                                    </p:set>
                                    <p:anim calcmode="lin" valueType="num">
                                      <p:cBhvr additive="base">
                                        <p:cTn id="31" dur="500" fill="hold"/>
                                        <p:tgtEl>
                                          <p:spTgt spid="5">
                                            <p:txEl>
                                              <p:pRg st="5" end="5"/>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5">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15E79A-C569-5DDB-58C1-3A333A0EE32A}"/>
              </a:ext>
            </a:extLst>
          </p:cNvPr>
          <p:cNvSpPr>
            <a:spLocks noGrp="1"/>
          </p:cNvSpPr>
          <p:nvPr>
            <p:ph type="title"/>
          </p:nvPr>
        </p:nvSpPr>
        <p:spPr/>
        <p:txBody>
          <a:bodyPr>
            <a:noAutofit/>
          </a:bodyPr>
          <a:lstStyle/>
          <a:p>
            <a:r>
              <a:rPr lang="en-GB" sz="4800" b="1" dirty="0"/>
              <a:t>What was the response of ordinary people to the protests outside the hotels</a:t>
            </a:r>
          </a:p>
        </p:txBody>
      </p:sp>
      <p:sp>
        <p:nvSpPr>
          <p:cNvPr id="5" name="Content Placeholder 4">
            <a:extLst>
              <a:ext uri="{FF2B5EF4-FFF2-40B4-BE49-F238E27FC236}">
                <a16:creationId xmlns:a16="http://schemas.microsoft.com/office/drawing/2014/main" id="{ECBCDD75-7191-E234-FA79-839027AF9908}"/>
              </a:ext>
            </a:extLst>
          </p:cNvPr>
          <p:cNvSpPr>
            <a:spLocks noGrp="1"/>
          </p:cNvSpPr>
          <p:nvPr>
            <p:ph idx="1"/>
          </p:nvPr>
        </p:nvSpPr>
        <p:spPr>
          <a:xfrm>
            <a:off x="838200" y="1777254"/>
            <a:ext cx="10515600" cy="4844552"/>
          </a:xfrm>
        </p:spPr>
        <p:txBody>
          <a:bodyPr>
            <a:normAutofit/>
          </a:bodyPr>
          <a:lstStyle/>
          <a:p>
            <a:pPr marL="0" indent="0">
              <a:buNone/>
            </a:pPr>
            <a:r>
              <a:rPr lang="en-GB" sz="3200" dirty="0"/>
              <a:t>Across the country thousands of people came out of their homes to defend their areas against those who wanted to spread hatred.</a:t>
            </a:r>
          </a:p>
          <a:p>
            <a:pPr marL="0" indent="0">
              <a:buNone/>
            </a:pPr>
            <a:endParaRPr lang="en-GB" sz="3200" dirty="0"/>
          </a:p>
          <a:p>
            <a:pPr marL="0" indent="0">
              <a:buNone/>
            </a:pPr>
            <a:r>
              <a:rPr lang="en-GB" sz="3200" dirty="0"/>
              <a:t>What was the response on Saturday to the racist demonstration called by Tommy Robinson?</a:t>
            </a:r>
          </a:p>
          <a:p>
            <a:pPr marL="0" indent="0">
              <a:buNone/>
            </a:pPr>
            <a:r>
              <a:rPr lang="en-GB" sz="3200" dirty="0"/>
              <a:t>20,000 anti racists turned out in Central London</a:t>
            </a:r>
          </a:p>
          <a:p>
            <a:pPr marL="0" indent="0">
              <a:buNone/>
            </a:pPr>
            <a:endParaRPr lang="en-GB" sz="3200" dirty="0"/>
          </a:p>
          <a:p>
            <a:pPr marL="0" indent="0">
              <a:buNone/>
            </a:pPr>
            <a:endParaRPr lang="en-GB" sz="3200" dirty="0"/>
          </a:p>
          <a:p>
            <a:pPr marL="0" indent="0">
              <a:buNone/>
            </a:pPr>
            <a:endParaRPr lang="en-GB" sz="3200" dirty="0"/>
          </a:p>
          <a:p>
            <a:pPr marL="0" indent="0">
              <a:buNone/>
            </a:pPr>
            <a:endParaRPr lang="en-GB" sz="3200" dirty="0"/>
          </a:p>
          <a:p>
            <a:pPr marL="0" indent="0">
              <a:buNone/>
            </a:pPr>
            <a:endParaRPr lang="en-GB" dirty="0"/>
          </a:p>
        </p:txBody>
      </p:sp>
    </p:spTree>
    <p:extLst>
      <p:ext uri="{BB962C8B-B14F-4D97-AF65-F5344CB8AC3E}">
        <p14:creationId xmlns:p14="http://schemas.microsoft.com/office/powerpoint/2010/main" val="13021658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additive="base">
                                        <p:cTn id="7"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5">
                                            <p:txEl>
                                              <p:pRg st="2" end="2"/>
                                            </p:txEl>
                                          </p:spTgt>
                                        </p:tgtEl>
                                        <p:attrNameLst>
                                          <p:attrName>style.visibility</p:attrName>
                                        </p:attrNameLst>
                                      </p:cBhvr>
                                      <p:to>
                                        <p:strVal val="visible"/>
                                      </p:to>
                                    </p:set>
                                    <p:anim calcmode="lin" valueType="num">
                                      <p:cBhvr additive="base">
                                        <p:cTn id="13" dur="500" fill="hold"/>
                                        <p:tgtEl>
                                          <p:spTgt spid="5">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5">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5">
                                            <p:txEl>
                                              <p:pRg st="3" end="3"/>
                                            </p:txEl>
                                          </p:spTgt>
                                        </p:tgtEl>
                                        <p:attrNameLst>
                                          <p:attrName>style.visibility</p:attrName>
                                        </p:attrNameLst>
                                      </p:cBhvr>
                                      <p:to>
                                        <p:strVal val="visible"/>
                                      </p:to>
                                    </p:set>
                                    <p:anim calcmode="lin" valueType="num">
                                      <p:cBhvr additive="base">
                                        <p:cTn id="19" dur="500" fill="hold"/>
                                        <p:tgtEl>
                                          <p:spTgt spid="5">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5">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B3F403-8E09-20AE-506C-8A6E52C82751}"/>
              </a:ext>
            </a:extLst>
          </p:cNvPr>
          <p:cNvSpPr>
            <a:spLocks noGrp="1"/>
          </p:cNvSpPr>
          <p:nvPr>
            <p:ph type="title"/>
          </p:nvPr>
        </p:nvSpPr>
        <p:spPr/>
        <p:txBody>
          <a:bodyPr>
            <a:normAutofit/>
          </a:bodyPr>
          <a:lstStyle/>
          <a:p>
            <a:r>
              <a:rPr lang="en-GB" sz="3600" b="1" dirty="0"/>
              <a:t>There is always resistance…</a:t>
            </a:r>
          </a:p>
        </p:txBody>
      </p:sp>
      <p:pic>
        <p:nvPicPr>
          <p:cNvPr id="2050" name="Picture 2" descr="outside asylum hotels in Scotland ...">
            <a:extLst>
              <a:ext uri="{FF2B5EF4-FFF2-40B4-BE49-F238E27FC236}">
                <a16:creationId xmlns:a16="http://schemas.microsoft.com/office/drawing/2014/main" id="{8418A57E-F402-99D5-F090-CA73612178C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3418" y="1473415"/>
            <a:ext cx="4341950" cy="2431492"/>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id="{13D6C4B0-BA21-99F7-4007-2B29810D971F}"/>
              </a:ext>
            </a:extLst>
          </p:cNvPr>
          <p:cNvSpPr txBox="1"/>
          <p:nvPr/>
        </p:nvSpPr>
        <p:spPr>
          <a:xfrm>
            <a:off x="353418" y="3973971"/>
            <a:ext cx="1408670" cy="369332"/>
          </a:xfrm>
          <a:prstGeom prst="rect">
            <a:avLst/>
          </a:prstGeom>
          <a:solidFill>
            <a:schemeClr val="bg1"/>
          </a:solidFill>
        </p:spPr>
        <p:txBody>
          <a:bodyPr wrap="square" rtlCol="0">
            <a:spAutoFit/>
          </a:bodyPr>
          <a:lstStyle/>
          <a:p>
            <a:r>
              <a:rPr lang="en-GB" dirty="0"/>
              <a:t>Falkirk</a:t>
            </a:r>
          </a:p>
        </p:txBody>
      </p:sp>
      <p:pic>
        <p:nvPicPr>
          <p:cNvPr id="2054" name="Picture 6" descr="Anti-racists opposing the far right in Cheshunt at refugee hotel protest">
            <a:extLst>
              <a:ext uri="{FF2B5EF4-FFF2-40B4-BE49-F238E27FC236}">
                <a16:creationId xmlns:a16="http://schemas.microsoft.com/office/drawing/2014/main" id="{15184BF8-6B85-C408-5055-1E79D2A4AD4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278129" y="527093"/>
            <a:ext cx="3857069" cy="2573071"/>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a:extLst>
              <a:ext uri="{FF2B5EF4-FFF2-40B4-BE49-F238E27FC236}">
                <a16:creationId xmlns:a16="http://schemas.microsoft.com/office/drawing/2014/main" id="{0DFCC9AA-9F04-4219-B811-0EE9ADAE515A}"/>
              </a:ext>
            </a:extLst>
          </p:cNvPr>
          <p:cNvSpPr txBox="1"/>
          <p:nvPr/>
        </p:nvSpPr>
        <p:spPr>
          <a:xfrm>
            <a:off x="7278129" y="3077466"/>
            <a:ext cx="1408670" cy="369332"/>
          </a:xfrm>
          <a:prstGeom prst="rect">
            <a:avLst/>
          </a:prstGeom>
          <a:solidFill>
            <a:schemeClr val="bg1"/>
          </a:solidFill>
        </p:spPr>
        <p:txBody>
          <a:bodyPr wrap="square" rtlCol="0">
            <a:spAutoFit/>
          </a:bodyPr>
          <a:lstStyle/>
          <a:p>
            <a:r>
              <a:rPr lang="en-GB" dirty="0"/>
              <a:t>Cheshunt</a:t>
            </a:r>
          </a:p>
        </p:txBody>
      </p:sp>
      <p:pic>
        <p:nvPicPr>
          <p:cNvPr id="1026" name="Picture 1">
            <a:extLst>
              <a:ext uri="{FF2B5EF4-FFF2-40B4-BE49-F238E27FC236}">
                <a16:creationId xmlns:a16="http://schemas.microsoft.com/office/drawing/2014/main" id="{4B81919F-00F5-B7F8-9EEB-6B571385725E}"/>
              </a:ext>
            </a:extLst>
          </p:cNvPr>
          <p:cNvPicPr>
            <a:picLocks noChangeAspect="1" noChangeArrowheads="1"/>
          </p:cNvPicPr>
          <p:nvPr/>
        </p:nvPicPr>
        <p:blipFill>
          <a:blip r:embed="rId5">
            <a:extLst>
              <a:ext uri="{28A0092B-C50C-407E-A947-70E740481C1C}">
                <a14:useLocalDpi xmlns:a14="http://schemas.microsoft.com/office/drawing/2010/main" val="0"/>
              </a:ext>
            </a:extLst>
          </a:blip>
          <a:srcRect l="18021" t="11018" r="39481" b="31573"/>
          <a:stretch>
            <a:fillRect/>
          </a:stretch>
        </p:blipFill>
        <p:spPr bwMode="auto">
          <a:xfrm>
            <a:off x="8640763" y="3757836"/>
            <a:ext cx="3551237" cy="2698750"/>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a:extLst>
              <a:ext uri="{FF2B5EF4-FFF2-40B4-BE49-F238E27FC236}">
                <a16:creationId xmlns:a16="http://schemas.microsoft.com/office/drawing/2014/main" id="{EB5D10FE-8E3E-020E-1A3E-6192B1057584}"/>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660796" y="4183864"/>
            <a:ext cx="3292109" cy="2196183"/>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D03D3395-9690-02FC-5F1E-C299566CBC3E}"/>
              </a:ext>
            </a:extLst>
          </p:cNvPr>
          <p:cNvSpPr txBox="1"/>
          <p:nvPr/>
        </p:nvSpPr>
        <p:spPr>
          <a:xfrm>
            <a:off x="2660795" y="6398083"/>
            <a:ext cx="4341949" cy="369332"/>
          </a:xfrm>
          <a:prstGeom prst="rect">
            <a:avLst/>
          </a:prstGeom>
          <a:solidFill>
            <a:schemeClr val="bg1"/>
          </a:solidFill>
        </p:spPr>
        <p:txBody>
          <a:bodyPr wrap="square" rtlCol="0">
            <a:spAutoFit/>
          </a:bodyPr>
          <a:lstStyle/>
          <a:p>
            <a:r>
              <a:rPr lang="en-GB" dirty="0"/>
              <a:t>Stand Up to Racism Demo – Saturday  13 </a:t>
            </a:r>
          </a:p>
        </p:txBody>
      </p:sp>
      <p:sp>
        <p:nvSpPr>
          <p:cNvPr id="4" name="TextBox 3">
            <a:extLst>
              <a:ext uri="{FF2B5EF4-FFF2-40B4-BE49-F238E27FC236}">
                <a16:creationId xmlns:a16="http://schemas.microsoft.com/office/drawing/2014/main" id="{D5109F0D-67A1-68BC-BD49-FEC5F3443A69}"/>
              </a:ext>
            </a:extLst>
          </p:cNvPr>
          <p:cNvSpPr txBox="1"/>
          <p:nvPr/>
        </p:nvSpPr>
        <p:spPr>
          <a:xfrm>
            <a:off x="8640763" y="6456586"/>
            <a:ext cx="3394718" cy="369332"/>
          </a:xfrm>
          <a:prstGeom prst="rect">
            <a:avLst/>
          </a:prstGeom>
          <a:solidFill>
            <a:schemeClr val="bg1"/>
          </a:solidFill>
        </p:spPr>
        <p:txBody>
          <a:bodyPr wrap="square" rtlCol="0">
            <a:spAutoFit/>
          </a:bodyPr>
          <a:lstStyle/>
          <a:p>
            <a:r>
              <a:rPr lang="en-GB" dirty="0"/>
              <a:t>Some people you may recognise..</a:t>
            </a:r>
          </a:p>
        </p:txBody>
      </p:sp>
    </p:spTree>
    <p:extLst>
      <p:ext uri="{BB962C8B-B14F-4D97-AF65-F5344CB8AC3E}">
        <p14:creationId xmlns:p14="http://schemas.microsoft.com/office/powerpoint/2010/main" val="8952981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050"/>
                                        </p:tgtEl>
                                        <p:attrNameLst>
                                          <p:attrName>style.visibility</p:attrName>
                                        </p:attrNameLst>
                                      </p:cBhvr>
                                      <p:to>
                                        <p:strVal val="visible"/>
                                      </p:to>
                                    </p:set>
                                    <p:anim calcmode="lin" valueType="num">
                                      <p:cBhvr additive="base">
                                        <p:cTn id="7" dur="500" fill="hold"/>
                                        <p:tgtEl>
                                          <p:spTgt spid="2050"/>
                                        </p:tgtEl>
                                        <p:attrNameLst>
                                          <p:attrName>ppt_x</p:attrName>
                                        </p:attrNameLst>
                                      </p:cBhvr>
                                      <p:tavLst>
                                        <p:tav tm="0">
                                          <p:val>
                                            <p:strVal val="#ppt_x"/>
                                          </p:val>
                                        </p:tav>
                                        <p:tav tm="100000">
                                          <p:val>
                                            <p:strVal val="#ppt_x"/>
                                          </p:val>
                                        </p:tav>
                                      </p:tavLst>
                                    </p:anim>
                                    <p:anim calcmode="lin" valueType="num">
                                      <p:cBhvr additive="base">
                                        <p:cTn id="8" dur="500" fill="hold"/>
                                        <p:tgtEl>
                                          <p:spTgt spid="2050"/>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additive="base">
                                        <p:cTn id="13" dur="500" fill="hold"/>
                                        <p:tgtEl>
                                          <p:spTgt spid="6"/>
                                        </p:tgtEl>
                                        <p:attrNameLst>
                                          <p:attrName>ppt_x</p:attrName>
                                        </p:attrNameLst>
                                      </p:cBhvr>
                                      <p:tavLst>
                                        <p:tav tm="0">
                                          <p:val>
                                            <p:strVal val="#ppt_x"/>
                                          </p:val>
                                        </p:tav>
                                        <p:tav tm="100000">
                                          <p:val>
                                            <p:strVal val="#ppt_x"/>
                                          </p:val>
                                        </p:tav>
                                      </p:tavLst>
                                    </p:anim>
                                    <p:anim calcmode="lin" valueType="num">
                                      <p:cBhvr additive="base">
                                        <p:cTn id="14"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2054"/>
                                        </p:tgtEl>
                                        <p:attrNameLst>
                                          <p:attrName>style.visibility</p:attrName>
                                        </p:attrNameLst>
                                      </p:cBhvr>
                                      <p:to>
                                        <p:strVal val="visible"/>
                                      </p:to>
                                    </p:set>
                                    <p:anim calcmode="lin" valueType="num">
                                      <p:cBhvr additive="base">
                                        <p:cTn id="19" dur="500" fill="hold"/>
                                        <p:tgtEl>
                                          <p:spTgt spid="2054"/>
                                        </p:tgtEl>
                                        <p:attrNameLst>
                                          <p:attrName>ppt_x</p:attrName>
                                        </p:attrNameLst>
                                      </p:cBhvr>
                                      <p:tavLst>
                                        <p:tav tm="0">
                                          <p:val>
                                            <p:strVal val="#ppt_x"/>
                                          </p:val>
                                        </p:tav>
                                        <p:tav tm="100000">
                                          <p:val>
                                            <p:strVal val="#ppt_x"/>
                                          </p:val>
                                        </p:tav>
                                      </p:tavLst>
                                    </p:anim>
                                    <p:anim calcmode="lin" valueType="num">
                                      <p:cBhvr additive="base">
                                        <p:cTn id="20" dur="500" fill="hold"/>
                                        <p:tgtEl>
                                          <p:spTgt spid="2054"/>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7"/>
                                        </p:tgtEl>
                                        <p:attrNameLst>
                                          <p:attrName>style.visibility</p:attrName>
                                        </p:attrNameLst>
                                      </p:cBhvr>
                                      <p:to>
                                        <p:strVal val="visible"/>
                                      </p:to>
                                    </p:set>
                                    <p:anim calcmode="lin" valueType="num">
                                      <p:cBhvr additive="base">
                                        <p:cTn id="25" dur="500" fill="hold"/>
                                        <p:tgtEl>
                                          <p:spTgt spid="7"/>
                                        </p:tgtEl>
                                        <p:attrNameLst>
                                          <p:attrName>ppt_x</p:attrName>
                                        </p:attrNameLst>
                                      </p:cBhvr>
                                      <p:tavLst>
                                        <p:tav tm="0">
                                          <p:val>
                                            <p:strVal val="#ppt_x"/>
                                          </p:val>
                                        </p:tav>
                                        <p:tav tm="100000">
                                          <p:val>
                                            <p:strVal val="#ppt_x"/>
                                          </p:val>
                                        </p:tav>
                                      </p:tavLst>
                                    </p:anim>
                                    <p:anim calcmode="lin" valueType="num">
                                      <p:cBhvr additive="base">
                                        <p:cTn id="26"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1032"/>
                                        </p:tgtEl>
                                        <p:attrNameLst>
                                          <p:attrName>style.visibility</p:attrName>
                                        </p:attrNameLst>
                                      </p:cBhvr>
                                      <p:to>
                                        <p:strVal val="visible"/>
                                      </p:to>
                                    </p:set>
                                    <p:anim calcmode="lin" valueType="num">
                                      <p:cBhvr additive="base">
                                        <p:cTn id="31" dur="500" fill="hold"/>
                                        <p:tgtEl>
                                          <p:spTgt spid="1032"/>
                                        </p:tgtEl>
                                        <p:attrNameLst>
                                          <p:attrName>ppt_x</p:attrName>
                                        </p:attrNameLst>
                                      </p:cBhvr>
                                      <p:tavLst>
                                        <p:tav tm="0">
                                          <p:val>
                                            <p:strVal val="#ppt_x"/>
                                          </p:val>
                                        </p:tav>
                                        <p:tav tm="100000">
                                          <p:val>
                                            <p:strVal val="#ppt_x"/>
                                          </p:val>
                                        </p:tav>
                                      </p:tavLst>
                                    </p:anim>
                                    <p:anim calcmode="lin" valueType="num">
                                      <p:cBhvr additive="base">
                                        <p:cTn id="32" dur="500" fill="hold"/>
                                        <p:tgtEl>
                                          <p:spTgt spid="1032"/>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3"/>
                                        </p:tgtEl>
                                        <p:attrNameLst>
                                          <p:attrName>style.visibility</p:attrName>
                                        </p:attrNameLst>
                                      </p:cBhvr>
                                      <p:to>
                                        <p:strVal val="visible"/>
                                      </p:to>
                                    </p:set>
                                    <p:anim calcmode="lin" valueType="num">
                                      <p:cBhvr additive="base">
                                        <p:cTn id="37" dur="500" fill="hold"/>
                                        <p:tgtEl>
                                          <p:spTgt spid="3"/>
                                        </p:tgtEl>
                                        <p:attrNameLst>
                                          <p:attrName>ppt_x</p:attrName>
                                        </p:attrNameLst>
                                      </p:cBhvr>
                                      <p:tavLst>
                                        <p:tav tm="0">
                                          <p:val>
                                            <p:strVal val="#ppt_x"/>
                                          </p:val>
                                        </p:tav>
                                        <p:tav tm="100000">
                                          <p:val>
                                            <p:strVal val="#ppt_x"/>
                                          </p:val>
                                        </p:tav>
                                      </p:tavLst>
                                    </p:anim>
                                    <p:anim calcmode="lin" valueType="num">
                                      <p:cBhvr additive="base">
                                        <p:cTn id="3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childTnLst>
                                    <p:set>
                                      <p:cBhvr>
                                        <p:cTn id="42" dur="1" fill="hold">
                                          <p:stCondLst>
                                            <p:cond delay="0"/>
                                          </p:stCondLst>
                                        </p:cTn>
                                        <p:tgtEl>
                                          <p:spTgt spid="1026"/>
                                        </p:tgtEl>
                                        <p:attrNameLst>
                                          <p:attrName>style.visibility</p:attrName>
                                        </p:attrNameLst>
                                      </p:cBhvr>
                                      <p:to>
                                        <p:strVal val="visible"/>
                                      </p:to>
                                    </p:set>
                                    <p:anim calcmode="lin" valueType="num">
                                      <p:cBhvr additive="base">
                                        <p:cTn id="43" dur="500" fill="hold"/>
                                        <p:tgtEl>
                                          <p:spTgt spid="1026"/>
                                        </p:tgtEl>
                                        <p:attrNameLst>
                                          <p:attrName>ppt_x</p:attrName>
                                        </p:attrNameLst>
                                      </p:cBhvr>
                                      <p:tavLst>
                                        <p:tav tm="0">
                                          <p:val>
                                            <p:strVal val="#ppt_x"/>
                                          </p:val>
                                        </p:tav>
                                        <p:tav tm="100000">
                                          <p:val>
                                            <p:strVal val="#ppt_x"/>
                                          </p:val>
                                        </p:tav>
                                      </p:tavLst>
                                    </p:anim>
                                    <p:anim calcmode="lin" valueType="num">
                                      <p:cBhvr additive="base">
                                        <p:cTn id="44" dur="500" fill="hold"/>
                                        <p:tgtEl>
                                          <p:spTgt spid="1026"/>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4"/>
                                        </p:tgtEl>
                                        <p:attrNameLst>
                                          <p:attrName>style.visibility</p:attrName>
                                        </p:attrNameLst>
                                      </p:cBhvr>
                                      <p:to>
                                        <p:strVal val="visible"/>
                                      </p:to>
                                    </p:set>
                                    <p:anim calcmode="lin" valueType="num">
                                      <p:cBhvr additive="base">
                                        <p:cTn id="49" dur="500" fill="hold"/>
                                        <p:tgtEl>
                                          <p:spTgt spid="4"/>
                                        </p:tgtEl>
                                        <p:attrNameLst>
                                          <p:attrName>ppt_x</p:attrName>
                                        </p:attrNameLst>
                                      </p:cBhvr>
                                      <p:tavLst>
                                        <p:tav tm="0">
                                          <p:val>
                                            <p:strVal val="#ppt_x"/>
                                          </p:val>
                                        </p:tav>
                                        <p:tav tm="100000">
                                          <p:val>
                                            <p:strVal val="#ppt_x"/>
                                          </p:val>
                                        </p:tav>
                                      </p:tavLst>
                                    </p:anim>
                                    <p:anim calcmode="lin" valueType="num">
                                      <p:cBhvr additive="base">
                                        <p:cTn id="50"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3" grpId="0" animBg="1"/>
      <p:bldP spid="4"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15E79A-C569-5DDB-58C1-3A333A0EE32A}"/>
              </a:ext>
            </a:extLst>
          </p:cNvPr>
          <p:cNvSpPr>
            <a:spLocks noGrp="1"/>
          </p:cNvSpPr>
          <p:nvPr>
            <p:ph type="title"/>
          </p:nvPr>
        </p:nvSpPr>
        <p:spPr/>
        <p:txBody>
          <a:bodyPr>
            <a:noAutofit/>
          </a:bodyPr>
          <a:lstStyle/>
          <a:p>
            <a:r>
              <a:rPr lang="en-GB" sz="4800" b="1" dirty="0"/>
              <a:t>History of this resistance to racism</a:t>
            </a:r>
          </a:p>
        </p:txBody>
      </p:sp>
      <p:sp>
        <p:nvSpPr>
          <p:cNvPr id="5" name="Content Placeholder 4">
            <a:extLst>
              <a:ext uri="{FF2B5EF4-FFF2-40B4-BE49-F238E27FC236}">
                <a16:creationId xmlns:a16="http://schemas.microsoft.com/office/drawing/2014/main" id="{ECBCDD75-7191-E234-FA79-839027AF9908}"/>
              </a:ext>
            </a:extLst>
          </p:cNvPr>
          <p:cNvSpPr>
            <a:spLocks noGrp="1"/>
          </p:cNvSpPr>
          <p:nvPr>
            <p:ph idx="1"/>
          </p:nvPr>
        </p:nvSpPr>
        <p:spPr>
          <a:xfrm>
            <a:off x="510746" y="1729098"/>
            <a:ext cx="10515600" cy="4844552"/>
          </a:xfrm>
        </p:spPr>
        <p:txBody>
          <a:bodyPr>
            <a:normAutofit fontScale="85000" lnSpcReduction="20000"/>
          </a:bodyPr>
          <a:lstStyle/>
          <a:p>
            <a:pPr marL="0" indent="0">
              <a:buNone/>
            </a:pPr>
            <a:r>
              <a:rPr lang="en-GB" sz="3200" b="1" dirty="0"/>
              <a:t>Cable Street 1936 </a:t>
            </a:r>
            <a:r>
              <a:rPr lang="en-GB" sz="3200" dirty="0"/>
              <a:t>– 300,000 Irish dockers, Jews, Socialists, Communists, Trade Unionists… and others gathered to stop the British Hitler – Oswald Mosley. The British Union of Fascists, never as strong again.</a:t>
            </a:r>
          </a:p>
          <a:p>
            <a:pPr marL="0" indent="0">
              <a:buNone/>
            </a:pPr>
            <a:endParaRPr lang="en-GB" sz="3200" dirty="0"/>
          </a:p>
          <a:p>
            <a:pPr marL="0" indent="0">
              <a:buNone/>
            </a:pPr>
            <a:r>
              <a:rPr lang="en-GB" sz="3200" b="1" dirty="0"/>
              <a:t>Lewisham 1977</a:t>
            </a:r>
            <a:r>
              <a:rPr lang="en-GB" sz="3200" dirty="0"/>
              <a:t> – 4000 anti-racists met 500 of the National Front</a:t>
            </a:r>
          </a:p>
          <a:p>
            <a:pPr marL="0" indent="0">
              <a:buNone/>
            </a:pPr>
            <a:r>
              <a:rPr lang="en-GB" sz="3200" dirty="0"/>
              <a:t>and they were never as strong again</a:t>
            </a:r>
          </a:p>
          <a:p>
            <a:pPr marL="0" indent="0">
              <a:buNone/>
            </a:pPr>
            <a:endParaRPr lang="en-GB" sz="3200" b="1" dirty="0"/>
          </a:p>
          <a:p>
            <a:pPr marL="0" indent="0">
              <a:buNone/>
            </a:pPr>
            <a:r>
              <a:rPr lang="en-GB" sz="3200" b="1" dirty="0"/>
              <a:t>Wood Green 1977 </a:t>
            </a:r>
            <a:r>
              <a:rPr lang="en-GB" sz="3200" dirty="0"/>
              <a:t>–3000 anti racists met the National Front, and </a:t>
            </a:r>
            <a:br>
              <a:rPr lang="en-GB" sz="3200" dirty="0"/>
            </a:br>
            <a:r>
              <a:rPr lang="en-GB" sz="3200" dirty="0"/>
              <a:t>they were forced to leave.</a:t>
            </a:r>
          </a:p>
          <a:p>
            <a:pPr marL="0" indent="0">
              <a:buNone/>
            </a:pPr>
            <a:endParaRPr lang="en-GB" sz="3200" dirty="0"/>
          </a:p>
          <a:p>
            <a:pPr marL="0" indent="0">
              <a:buNone/>
            </a:pPr>
            <a:r>
              <a:rPr lang="en-GB" sz="3200" b="1" dirty="0"/>
              <a:t>Nick Griffin BNP election - </a:t>
            </a:r>
            <a:r>
              <a:rPr lang="en-GB" sz="3200" dirty="0"/>
              <a:t>2010….Barking and Dagenham 2010 </a:t>
            </a:r>
            <a:br>
              <a:rPr lang="en-GB" sz="3200" dirty="0"/>
            </a:br>
            <a:r>
              <a:rPr lang="en-GB" sz="3200" dirty="0"/>
              <a:t>defeated as many anti-racists knocked on doors urging people not to </a:t>
            </a:r>
            <a:br>
              <a:rPr lang="en-GB" sz="3200" dirty="0"/>
            </a:br>
            <a:r>
              <a:rPr lang="en-GB" sz="3200" dirty="0"/>
              <a:t>vote for this man.</a:t>
            </a:r>
          </a:p>
          <a:p>
            <a:pPr marL="0" indent="0">
              <a:buNone/>
            </a:pPr>
            <a:endParaRPr lang="en-GB" sz="3200" dirty="0"/>
          </a:p>
          <a:p>
            <a:pPr marL="0" indent="0">
              <a:buNone/>
            </a:pPr>
            <a:endParaRPr lang="en-GB" sz="3200" dirty="0"/>
          </a:p>
          <a:p>
            <a:pPr marL="0" indent="0">
              <a:buNone/>
            </a:pPr>
            <a:endParaRPr lang="en-GB" sz="3200" dirty="0"/>
          </a:p>
          <a:p>
            <a:pPr marL="0" indent="0">
              <a:buNone/>
            </a:pPr>
            <a:endParaRPr lang="en-GB" dirty="0"/>
          </a:p>
        </p:txBody>
      </p:sp>
      <p:pic>
        <p:nvPicPr>
          <p:cNvPr id="6146" name="Picture 2" descr="Image result for how many people at cable street 1936">
            <a:extLst>
              <a:ext uri="{FF2B5EF4-FFF2-40B4-BE49-F238E27FC236}">
                <a16:creationId xmlns:a16="http://schemas.microsoft.com/office/drawing/2014/main" id="{301EACCB-746D-F7B8-53C1-BDCBE509218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105900" y="192749"/>
            <a:ext cx="1704975" cy="1371600"/>
          </a:xfrm>
          <a:prstGeom prst="rect">
            <a:avLst/>
          </a:prstGeom>
          <a:noFill/>
          <a:extLst>
            <a:ext uri="{909E8E84-426E-40DD-AFC4-6F175D3DCCD1}">
              <a14:hiddenFill xmlns:a14="http://schemas.microsoft.com/office/drawing/2010/main">
                <a:solidFill>
                  <a:srgbClr val="FFFFFF"/>
                </a:solidFill>
              </a14:hiddenFill>
            </a:ext>
          </a:extLst>
        </p:spPr>
      </p:pic>
      <p:pic>
        <p:nvPicPr>
          <p:cNvPr id="6150" name="Picture 6" descr="Image result for battle of wood green">
            <a:extLst>
              <a:ext uri="{FF2B5EF4-FFF2-40B4-BE49-F238E27FC236}">
                <a16:creationId xmlns:a16="http://schemas.microsoft.com/office/drawing/2014/main" id="{895BB4F3-A6EF-7355-CA50-6E11E677ED1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064264" y="4165850"/>
            <a:ext cx="1876234" cy="1473456"/>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a:extLst>
              <a:ext uri="{FF2B5EF4-FFF2-40B4-BE49-F238E27FC236}">
                <a16:creationId xmlns:a16="http://schemas.microsoft.com/office/drawing/2014/main" id="{C2FD54C0-B862-0964-7779-7B32ACA51C5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976279" y="3038566"/>
            <a:ext cx="1964219" cy="68926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99821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6146"/>
                                        </p:tgtEl>
                                        <p:attrNameLst>
                                          <p:attrName>style.visibility</p:attrName>
                                        </p:attrNameLst>
                                      </p:cBhvr>
                                      <p:to>
                                        <p:strVal val="visible"/>
                                      </p:to>
                                    </p:set>
                                    <p:anim calcmode="lin" valueType="num">
                                      <p:cBhvr additive="base">
                                        <p:cTn id="7" dur="500" fill="hold"/>
                                        <p:tgtEl>
                                          <p:spTgt spid="6146"/>
                                        </p:tgtEl>
                                        <p:attrNameLst>
                                          <p:attrName>ppt_x</p:attrName>
                                        </p:attrNameLst>
                                      </p:cBhvr>
                                      <p:tavLst>
                                        <p:tav tm="0">
                                          <p:val>
                                            <p:strVal val="#ppt_x"/>
                                          </p:val>
                                        </p:tav>
                                        <p:tav tm="100000">
                                          <p:val>
                                            <p:strVal val="#ppt_x"/>
                                          </p:val>
                                        </p:tav>
                                      </p:tavLst>
                                    </p:anim>
                                    <p:anim calcmode="lin" valueType="num">
                                      <p:cBhvr additive="base">
                                        <p:cTn id="8" dur="500" fill="hold"/>
                                        <p:tgtEl>
                                          <p:spTgt spid="614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026"/>
                                        </p:tgtEl>
                                        <p:attrNameLst>
                                          <p:attrName>style.visibility</p:attrName>
                                        </p:attrNameLst>
                                      </p:cBhvr>
                                      <p:to>
                                        <p:strVal val="visible"/>
                                      </p:to>
                                    </p:set>
                                    <p:anim calcmode="lin" valueType="num">
                                      <p:cBhvr additive="base">
                                        <p:cTn id="13" dur="500" fill="hold"/>
                                        <p:tgtEl>
                                          <p:spTgt spid="1026"/>
                                        </p:tgtEl>
                                        <p:attrNameLst>
                                          <p:attrName>ppt_x</p:attrName>
                                        </p:attrNameLst>
                                      </p:cBhvr>
                                      <p:tavLst>
                                        <p:tav tm="0">
                                          <p:val>
                                            <p:strVal val="#ppt_x"/>
                                          </p:val>
                                        </p:tav>
                                        <p:tav tm="100000">
                                          <p:val>
                                            <p:strVal val="#ppt_x"/>
                                          </p:val>
                                        </p:tav>
                                      </p:tavLst>
                                    </p:anim>
                                    <p:anim calcmode="lin" valueType="num">
                                      <p:cBhvr additive="base">
                                        <p:cTn id="14" dur="500" fill="hold"/>
                                        <p:tgtEl>
                                          <p:spTgt spid="1026"/>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6150"/>
                                        </p:tgtEl>
                                        <p:attrNameLst>
                                          <p:attrName>style.visibility</p:attrName>
                                        </p:attrNameLst>
                                      </p:cBhvr>
                                      <p:to>
                                        <p:strVal val="visible"/>
                                      </p:to>
                                    </p:set>
                                    <p:anim calcmode="lin" valueType="num">
                                      <p:cBhvr additive="base">
                                        <p:cTn id="19" dur="500" fill="hold"/>
                                        <p:tgtEl>
                                          <p:spTgt spid="6150"/>
                                        </p:tgtEl>
                                        <p:attrNameLst>
                                          <p:attrName>ppt_x</p:attrName>
                                        </p:attrNameLst>
                                      </p:cBhvr>
                                      <p:tavLst>
                                        <p:tav tm="0">
                                          <p:val>
                                            <p:strVal val="#ppt_x"/>
                                          </p:val>
                                        </p:tav>
                                        <p:tav tm="100000">
                                          <p:val>
                                            <p:strVal val="#ppt_x"/>
                                          </p:val>
                                        </p:tav>
                                      </p:tavLst>
                                    </p:anim>
                                    <p:anim calcmode="lin" valueType="num">
                                      <p:cBhvr additive="base">
                                        <p:cTn id="20" dur="500" fill="hold"/>
                                        <p:tgtEl>
                                          <p:spTgt spid="6150"/>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5">
                                            <p:txEl>
                                              <p:pRg st="0" end="0"/>
                                            </p:txEl>
                                          </p:spTgt>
                                        </p:tgtEl>
                                        <p:attrNameLst>
                                          <p:attrName>style.visibility</p:attrName>
                                        </p:attrNameLst>
                                      </p:cBhvr>
                                      <p:to>
                                        <p:strVal val="visible"/>
                                      </p:to>
                                    </p:set>
                                    <p:anim calcmode="lin" valueType="num">
                                      <p:cBhvr additive="base">
                                        <p:cTn id="25"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5">
                                            <p:txEl>
                                              <p:pRg st="2" end="2"/>
                                            </p:txEl>
                                          </p:spTgt>
                                        </p:tgtEl>
                                        <p:attrNameLst>
                                          <p:attrName>style.visibility</p:attrName>
                                        </p:attrNameLst>
                                      </p:cBhvr>
                                      <p:to>
                                        <p:strVal val="visible"/>
                                      </p:to>
                                    </p:set>
                                    <p:anim calcmode="lin" valueType="num">
                                      <p:cBhvr additive="base">
                                        <p:cTn id="31" dur="500" fill="hold"/>
                                        <p:tgtEl>
                                          <p:spTgt spid="5">
                                            <p:txEl>
                                              <p:pRg st="2" end="2"/>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5">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5">
                                            <p:txEl>
                                              <p:pRg st="3" end="3"/>
                                            </p:txEl>
                                          </p:spTgt>
                                        </p:tgtEl>
                                        <p:attrNameLst>
                                          <p:attrName>style.visibility</p:attrName>
                                        </p:attrNameLst>
                                      </p:cBhvr>
                                      <p:to>
                                        <p:strVal val="visible"/>
                                      </p:to>
                                    </p:set>
                                    <p:anim calcmode="lin" valueType="num">
                                      <p:cBhvr additive="base">
                                        <p:cTn id="37" dur="500" fill="hold"/>
                                        <p:tgtEl>
                                          <p:spTgt spid="5">
                                            <p:txEl>
                                              <p:pRg st="3" end="3"/>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5">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5">
                                            <p:txEl>
                                              <p:pRg st="5" end="5"/>
                                            </p:txEl>
                                          </p:spTgt>
                                        </p:tgtEl>
                                        <p:attrNameLst>
                                          <p:attrName>style.visibility</p:attrName>
                                        </p:attrNameLst>
                                      </p:cBhvr>
                                      <p:to>
                                        <p:strVal val="visible"/>
                                      </p:to>
                                    </p:set>
                                    <p:anim calcmode="lin" valueType="num">
                                      <p:cBhvr additive="base">
                                        <p:cTn id="43" dur="500" fill="hold"/>
                                        <p:tgtEl>
                                          <p:spTgt spid="5">
                                            <p:txEl>
                                              <p:pRg st="5" end="5"/>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5">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5">
                                            <p:txEl>
                                              <p:pRg st="7" end="7"/>
                                            </p:txEl>
                                          </p:spTgt>
                                        </p:tgtEl>
                                        <p:attrNameLst>
                                          <p:attrName>style.visibility</p:attrName>
                                        </p:attrNameLst>
                                      </p:cBhvr>
                                      <p:to>
                                        <p:strVal val="visible"/>
                                      </p:to>
                                    </p:set>
                                    <p:anim calcmode="lin" valueType="num">
                                      <p:cBhvr additive="base">
                                        <p:cTn id="49" dur="500" fill="hold"/>
                                        <p:tgtEl>
                                          <p:spTgt spid="5">
                                            <p:txEl>
                                              <p:pRg st="7" end="7"/>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5">
                                            <p:txEl>
                                              <p:pRg st="7" end="7"/>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15E79A-C569-5DDB-58C1-3A333A0EE32A}"/>
              </a:ext>
            </a:extLst>
          </p:cNvPr>
          <p:cNvSpPr>
            <a:spLocks noGrp="1"/>
          </p:cNvSpPr>
          <p:nvPr>
            <p:ph type="title"/>
          </p:nvPr>
        </p:nvSpPr>
        <p:spPr>
          <a:xfrm>
            <a:off x="739346" y="95464"/>
            <a:ext cx="10515600" cy="1325563"/>
          </a:xfrm>
        </p:spPr>
        <p:txBody>
          <a:bodyPr>
            <a:noAutofit/>
          </a:bodyPr>
          <a:lstStyle/>
          <a:p>
            <a:r>
              <a:rPr lang="en-GB" sz="4800" b="1" dirty="0"/>
              <a:t>What do we need to do….</a:t>
            </a:r>
          </a:p>
        </p:txBody>
      </p:sp>
      <p:sp>
        <p:nvSpPr>
          <p:cNvPr id="5" name="Content Placeholder 4">
            <a:extLst>
              <a:ext uri="{FF2B5EF4-FFF2-40B4-BE49-F238E27FC236}">
                <a16:creationId xmlns:a16="http://schemas.microsoft.com/office/drawing/2014/main" id="{ECBCDD75-7191-E234-FA79-839027AF9908}"/>
              </a:ext>
            </a:extLst>
          </p:cNvPr>
          <p:cNvSpPr>
            <a:spLocks noGrp="1"/>
          </p:cNvSpPr>
          <p:nvPr>
            <p:ph idx="1"/>
          </p:nvPr>
        </p:nvSpPr>
        <p:spPr>
          <a:xfrm>
            <a:off x="838200" y="1421027"/>
            <a:ext cx="10515600" cy="5165124"/>
          </a:xfrm>
        </p:spPr>
        <p:txBody>
          <a:bodyPr>
            <a:normAutofit fontScale="47500" lnSpcReduction="20000"/>
          </a:bodyPr>
          <a:lstStyle/>
          <a:p>
            <a:pPr marL="0" indent="0">
              <a:buNone/>
            </a:pPr>
            <a:r>
              <a:rPr lang="en-GB" sz="5100" b="1" dirty="0"/>
              <a:t>We have to be part of the majority of anti-racist people in this country. </a:t>
            </a:r>
          </a:p>
          <a:p>
            <a:pPr marL="514350" indent="-514350">
              <a:buAutoNum type="arabicPeriod"/>
            </a:pPr>
            <a:r>
              <a:rPr lang="en-GB" sz="5100" dirty="0"/>
              <a:t>A lot of the information online about minority groups is not true. Check facts.</a:t>
            </a:r>
          </a:p>
          <a:p>
            <a:pPr marL="514350" indent="-514350">
              <a:buAutoNum type="arabicPeriod"/>
            </a:pPr>
            <a:r>
              <a:rPr lang="en-GB" sz="5100" dirty="0"/>
              <a:t>What we do makes a difference…</a:t>
            </a:r>
          </a:p>
          <a:p>
            <a:pPr marL="514350" indent="-514350">
              <a:buAutoNum type="arabicPeriod"/>
            </a:pPr>
            <a:endParaRPr lang="en-GB" sz="5100" dirty="0"/>
          </a:p>
          <a:p>
            <a:pPr marL="0" indent="0">
              <a:buNone/>
            </a:pPr>
            <a:endParaRPr lang="en-GB" sz="5100" dirty="0"/>
          </a:p>
          <a:p>
            <a:pPr marL="0" indent="0">
              <a:buNone/>
            </a:pPr>
            <a:r>
              <a:rPr lang="en-GB" sz="5100" dirty="0"/>
              <a:t>ALWAYS challenge language which picks on someone for their identity.</a:t>
            </a:r>
          </a:p>
          <a:p>
            <a:pPr marL="0" indent="0">
              <a:buNone/>
            </a:pPr>
            <a:endParaRPr lang="en-GB" sz="5100" dirty="0"/>
          </a:p>
          <a:p>
            <a:pPr marL="0" indent="0">
              <a:buNone/>
            </a:pPr>
            <a:r>
              <a:rPr lang="en-GB" sz="5100" dirty="0"/>
              <a:t>ALWAYS know you are not alone, and if you tell someone about discrimination, something will be done.</a:t>
            </a:r>
          </a:p>
          <a:p>
            <a:pPr marL="0" indent="0">
              <a:buNone/>
            </a:pPr>
            <a:endParaRPr lang="en-GB" sz="5100" dirty="0"/>
          </a:p>
          <a:p>
            <a:pPr marL="0" indent="0">
              <a:buNone/>
            </a:pPr>
            <a:r>
              <a:rPr lang="en-GB" sz="5100" dirty="0"/>
              <a:t>ALWAYS stand up for what is right. You feel better, and so do the people around you.</a:t>
            </a:r>
            <a:endParaRPr lang="en-GB" dirty="0"/>
          </a:p>
        </p:txBody>
      </p:sp>
    </p:spTree>
    <p:extLst>
      <p:ext uri="{BB962C8B-B14F-4D97-AF65-F5344CB8AC3E}">
        <p14:creationId xmlns:p14="http://schemas.microsoft.com/office/powerpoint/2010/main" val="23975341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additive="base">
                                        <p:cTn id="7"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5">
                                            <p:txEl>
                                              <p:pRg st="1" end="1"/>
                                            </p:txEl>
                                          </p:spTgt>
                                        </p:tgtEl>
                                        <p:attrNameLst>
                                          <p:attrName>style.visibility</p:attrName>
                                        </p:attrNameLst>
                                      </p:cBhvr>
                                      <p:to>
                                        <p:strVal val="visible"/>
                                      </p:to>
                                    </p:set>
                                    <p:anim calcmode="lin" valueType="num">
                                      <p:cBhvr additive="base">
                                        <p:cTn id="13" dur="500" fill="hold"/>
                                        <p:tgtEl>
                                          <p:spTgt spid="5">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5">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5">
                                            <p:txEl>
                                              <p:pRg st="2" end="2"/>
                                            </p:txEl>
                                          </p:spTgt>
                                        </p:tgtEl>
                                        <p:attrNameLst>
                                          <p:attrName>style.visibility</p:attrName>
                                        </p:attrNameLst>
                                      </p:cBhvr>
                                      <p:to>
                                        <p:strVal val="visible"/>
                                      </p:to>
                                    </p:set>
                                    <p:anim calcmode="lin" valueType="num">
                                      <p:cBhvr additive="base">
                                        <p:cTn id="19" dur="500" fill="hold"/>
                                        <p:tgtEl>
                                          <p:spTgt spid="5">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5">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5">
                                            <p:txEl>
                                              <p:pRg st="5" end="5"/>
                                            </p:txEl>
                                          </p:spTgt>
                                        </p:tgtEl>
                                        <p:attrNameLst>
                                          <p:attrName>style.visibility</p:attrName>
                                        </p:attrNameLst>
                                      </p:cBhvr>
                                      <p:to>
                                        <p:strVal val="visible"/>
                                      </p:to>
                                    </p:set>
                                    <p:anim calcmode="lin" valueType="num">
                                      <p:cBhvr additive="base">
                                        <p:cTn id="25" dur="500" fill="hold"/>
                                        <p:tgtEl>
                                          <p:spTgt spid="5">
                                            <p:txEl>
                                              <p:pRg st="5" end="5"/>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5">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5">
                                            <p:txEl>
                                              <p:pRg st="7" end="7"/>
                                            </p:txEl>
                                          </p:spTgt>
                                        </p:tgtEl>
                                        <p:attrNameLst>
                                          <p:attrName>style.visibility</p:attrName>
                                        </p:attrNameLst>
                                      </p:cBhvr>
                                      <p:to>
                                        <p:strVal val="visible"/>
                                      </p:to>
                                    </p:set>
                                    <p:anim calcmode="lin" valueType="num">
                                      <p:cBhvr additive="base">
                                        <p:cTn id="31" dur="500" fill="hold"/>
                                        <p:tgtEl>
                                          <p:spTgt spid="5">
                                            <p:txEl>
                                              <p:pRg st="7" end="7"/>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5">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5">
                                            <p:txEl>
                                              <p:pRg st="9" end="9"/>
                                            </p:txEl>
                                          </p:spTgt>
                                        </p:tgtEl>
                                        <p:attrNameLst>
                                          <p:attrName>style.visibility</p:attrName>
                                        </p:attrNameLst>
                                      </p:cBhvr>
                                      <p:to>
                                        <p:strVal val="visible"/>
                                      </p:to>
                                    </p:set>
                                    <p:anim calcmode="lin" valueType="num">
                                      <p:cBhvr additive="base">
                                        <p:cTn id="37" dur="500" fill="hold"/>
                                        <p:tgtEl>
                                          <p:spTgt spid="5">
                                            <p:txEl>
                                              <p:pRg st="9" end="9"/>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5">
                                            <p:txEl>
                                              <p:pRg st="9" end="9"/>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131AF5-4EDE-A7F4-94EF-28F26CD8ED83}"/>
              </a:ext>
            </a:extLst>
          </p:cNvPr>
          <p:cNvSpPr>
            <a:spLocks noGrp="1"/>
          </p:cNvSpPr>
          <p:nvPr>
            <p:ph type="title"/>
          </p:nvPr>
        </p:nvSpPr>
        <p:spPr>
          <a:xfrm>
            <a:off x="271591" y="152441"/>
            <a:ext cx="10515600" cy="1325563"/>
          </a:xfrm>
        </p:spPr>
        <p:txBody>
          <a:bodyPr/>
          <a:lstStyle/>
          <a:p>
            <a:r>
              <a:rPr lang="en-GB" b="1" dirty="0"/>
              <a:t>Far right demonstrations this Summer outside hotels housing asylum seekers</a:t>
            </a:r>
          </a:p>
        </p:txBody>
      </p:sp>
      <p:pic>
        <p:nvPicPr>
          <p:cNvPr id="1026" name="Picture 2" descr="'Illegal migrants have more rights than the people of Essex': Fury ...">
            <a:extLst>
              <a:ext uri="{FF2B5EF4-FFF2-40B4-BE49-F238E27FC236}">
                <a16:creationId xmlns:a16="http://schemas.microsoft.com/office/drawing/2014/main" id="{6218698A-92B3-2155-E9D5-7C835CC30DD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1591" y="1690688"/>
            <a:ext cx="4874860" cy="3175579"/>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id="{1FF552AF-C636-7780-37C5-32BF05FFD0D3}"/>
              </a:ext>
            </a:extLst>
          </p:cNvPr>
          <p:cNvSpPr txBox="1"/>
          <p:nvPr/>
        </p:nvSpPr>
        <p:spPr>
          <a:xfrm>
            <a:off x="381000" y="5010664"/>
            <a:ext cx="1571368" cy="369332"/>
          </a:xfrm>
          <a:prstGeom prst="rect">
            <a:avLst/>
          </a:prstGeom>
          <a:solidFill>
            <a:schemeClr val="bg1"/>
          </a:solidFill>
        </p:spPr>
        <p:txBody>
          <a:bodyPr wrap="square" rtlCol="0">
            <a:spAutoFit/>
          </a:bodyPr>
          <a:lstStyle/>
          <a:p>
            <a:r>
              <a:rPr lang="en-GB" b="1" dirty="0"/>
              <a:t>Cheshunt</a:t>
            </a:r>
          </a:p>
        </p:txBody>
      </p:sp>
      <p:sp>
        <p:nvSpPr>
          <p:cNvPr id="7" name="AutoShape 4" descr="Newquay asylum seekers 'need to be moved outside of Cornwall before ...">
            <a:extLst>
              <a:ext uri="{FF2B5EF4-FFF2-40B4-BE49-F238E27FC236}">
                <a16:creationId xmlns:a16="http://schemas.microsoft.com/office/drawing/2014/main" id="{33680555-887A-2CE0-2031-2048F59E70A3}"/>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pic>
        <p:nvPicPr>
          <p:cNvPr id="12" name="Picture 4" descr="Hundreds face off outside Falkirk hotel in asylum seeker protests">
            <a:extLst>
              <a:ext uri="{FF2B5EF4-FFF2-40B4-BE49-F238E27FC236}">
                <a16:creationId xmlns:a16="http://schemas.microsoft.com/office/drawing/2014/main" id="{9874BFEF-B5B1-02DD-CBBC-2FE5D8AA03C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758507" y="1601314"/>
            <a:ext cx="6161902" cy="3466070"/>
          </a:xfrm>
          <a:prstGeom prst="rect">
            <a:avLst/>
          </a:prstGeom>
          <a:noFill/>
          <a:extLst>
            <a:ext uri="{909E8E84-426E-40DD-AFC4-6F175D3DCCD1}">
              <a14:hiddenFill xmlns:a14="http://schemas.microsoft.com/office/drawing/2010/main">
                <a:solidFill>
                  <a:srgbClr val="FFFFFF"/>
                </a:solidFill>
              </a14:hiddenFill>
            </a:ext>
          </a:extLst>
        </p:spPr>
      </p:pic>
      <p:sp>
        <p:nvSpPr>
          <p:cNvPr id="13" name="TextBox 12">
            <a:extLst>
              <a:ext uri="{FF2B5EF4-FFF2-40B4-BE49-F238E27FC236}">
                <a16:creationId xmlns:a16="http://schemas.microsoft.com/office/drawing/2014/main" id="{AC231748-E671-3711-FB8B-AEF08D552B7F}"/>
              </a:ext>
            </a:extLst>
          </p:cNvPr>
          <p:cNvSpPr txBox="1"/>
          <p:nvPr/>
        </p:nvSpPr>
        <p:spPr>
          <a:xfrm>
            <a:off x="6063049" y="5067384"/>
            <a:ext cx="1571368" cy="369332"/>
          </a:xfrm>
          <a:prstGeom prst="rect">
            <a:avLst/>
          </a:prstGeom>
          <a:solidFill>
            <a:schemeClr val="bg1"/>
          </a:solidFill>
        </p:spPr>
        <p:txBody>
          <a:bodyPr wrap="square" rtlCol="0">
            <a:spAutoFit/>
          </a:bodyPr>
          <a:lstStyle/>
          <a:p>
            <a:r>
              <a:rPr lang="en-GB" b="1" dirty="0"/>
              <a:t>Falkirk</a:t>
            </a:r>
          </a:p>
        </p:txBody>
      </p:sp>
      <p:sp>
        <p:nvSpPr>
          <p:cNvPr id="3" name="AutoShape 2" descr="Protest taking place in London on UN Anti Racism Day. Stand up to ...">
            <a:extLst>
              <a:ext uri="{FF2B5EF4-FFF2-40B4-BE49-F238E27FC236}">
                <a16:creationId xmlns:a16="http://schemas.microsoft.com/office/drawing/2014/main" id="{89624747-F2F5-EA80-5CAD-BF7253C892FD}"/>
              </a:ext>
            </a:extLst>
          </p:cNvPr>
          <p:cNvSpPr>
            <a:spLocks noChangeAspect="1" noChangeArrowheads="1"/>
          </p:cNvSpPr>
          <p:nvPr/>
        </p:nvSpPr>
        <p:spPr bwMode="auto">
          <a:xfrm>
            <a:off x="6096000" y="34290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Tree>
    <p:extLst>
      <p:ext uri="{BB962C8B-B14F-4D97-AF65-F5344CB8AC3E}">
        <p14:creationId xmlns:p14="http://schemas.microsoft.com/office/powerpoint/2010/main" val="38306896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anim calcmode="lin" valueType="num">
                                      <p:cBhvr additive="base">
                                        <p:cTn id="7" dur="500" fill="hold"/>
                                        <p:tgtEl>
                                          <p:spTgt spid="1026"/>
                                        </p:tgtEl>
                                        <p:attrNameLst>
                                          <p:attrName>ppt_x</p:attrName>
                                        </p:attrNameLst>
                                      </p:cBhvr>
                                      <p:tavLst>
                                        <p:tav tm="0">
                                          <p:val>
                                            <p:strVal val="#ppt_x"/>
                                          </p:val>
                                        </p:tav>
                                        <p:tav tm="100000">
                                          <p:val>
                                            <p:strVal val="#ppt_x"/>
                                          </p:val>
                                        </p:tav>
                                      </p:tavLst>
                                    </p:anim>
                                    <p:anim calcmode="lin" valueType="num">
                                      <p:cBhvr additive="base">
                                        <p:cTn id="8" dur="500" fill="hold"/>
                                        <p:tgtEl>
                                          <p:spTgt spid="102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additive="base">
                                        <p:cTn id="13" dur="500" fill="hold"/>
                                        <p:tgtEl>
                                          <p:spTgt spid="6"/>
                                        </p:tgtEl>
                                        <p:attrNameLst>
                                          <p:attrName>ppt_x</p:attrName>
                                        </p:attrNameLst>
                                      </p:cBhvr>
                                      <p:tavLst>
                                        <p:tav tm="0">
                                          <p:val>
                                            <p:strVal val="#ppt_x"/>
                                          </p:val>
                                        </p:tav>
                                        <p:tav tm="100000">
                                          <p:val>
                                            <p:strVal val="#ppt_x"/>
                                          </p:val>
                                        </p:tav>
                                      </p:tavLst>
                                    </p:anim>
                                    <p:anim calcmode="lin" valueType="num">
                                      <p:cBhvr additive="base">
                                        <p:cTn id="14"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500" fill="hold"/>
                                        <p:tgtEl>
                                          <p:spTgt spid="12"/>
                                        </p:tgtEl>
                                        <p:attrNameLst>
                                          <p:attrName>ppt_x</p:attrName>
                                        </p:attrNameLst>
                                      </p:cBhvr>
                                      <p:tavLst>
                                        <p:tav tm="0">
                                          <p:val>
                                            <p:strVal val="#ppt_x"/>
                                          </p:val>
                                        </p:tav>
                                        <p:tav tm="100000">
                                          <p:val>
                                            <p:strVal val="#ppt_x"/>
                                          </p:val>
                                        </p:tav>
                                      </p:tavLst>
                                    </p:anim>
                                    <p:anim calcmode="lin" valueType="num">
                                      <p:cBhvr additive="base">
                                        <p:cTn id="20"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13"/>
                                        </p:tgtEl>
                                        <p:attrNameLst>
                                          <p:attrName>style.visibility</p:attrName>
                                        </p:attrNameLst>
                                      </p:cBhvr>
                                      <p:to>
                                        <p:strVal val="visible"/>
                                      </p:to>
                                    </p:set>
                                    <p:anim calcmode="lin" valueType="num">
                                      <p:cBhvr additive="base">
                                        <p:cTn id="25" dur="500" fill="hold"/>
                                        <p:tgtEl>
                                          <p:spTgt spid="13"/>
                                        </p:tgtEl>
                                        <p:attrNameLst>
                                          <p:attrName>ppt_x</p:attrName>
                                        </p:attrNameLst>
                                      </p:cBhvr>
                                      <p:tavLst>
                                        <p:tav tm="0">
                                          <p:val>
                                            <p:strVal val="#ppt_x"/>
                                          </p:val>
                                        </p:tav>
                                        <p:tav tm="100000">
                                          <p:val>
                                            <p:strVal val="#ppt_x"/>
                                          </p:val>
                                        </p:tav>
                                      </p:tavLst>
                                    </p:anim>
                                    <p:anim calcmode="lin" valueType="num">
                                      <p:cBhvr additive="base">
                                        <p:cTn id="26"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13"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72B8E5-E2E4-2C88-D6F2-6CAC66DBE503}"/>
              </a:ext>
            </a:extLst>
          </p:cNvPr>
          <p:cNvSpPr>
            <a:spLocks noGrp="1"/>
          </p:cNvSpPr>
          <p:nvPr>
            <p:ph type="title"/>
          </p:nvPr>
        </p:nvSpPr>
        <p:spPr>
          <a:xfrm>
            <a:off x="197708" y="365126"/>
            <a:ext cx="11156092" cy="1253610"/>
          </a:xfrm>
        </p:spPr>
        <p:txBody>
          <a:bodyPr>
            <a:normAutofit/>
          </a:bodyPr>
          <a:lstStyle/>
          <a:p>
            <a:r>
              <a:rPr lang="en-GB" b="1" dirty="0"/>
              <a:t>Over the Summer there was the Raise the Colours</a:t>
            </a:r>
          </a:p>
        </p:txBody>
      </p:sp>
      <p:sp>
        <p:nvSpPr>
          <p:cNvPr id="3" name="Content Placeholder 2">
            <a:extLst>
              <a:ext uri="{FF2B5EF4-FFF2-40B4-BE49-F238E27FC236}">
                <a16:creationId xmlns:a16="http://schemas.microsoft.com/office/drawing/2014/main" id="{2DC7FA53-F49D-D107-7FA7-BC493406EF72}"/>
              </a:ext>
            </a:extLst>
          </p:cNvPr>
          <p:cNvSpPr>
            <a:spLocks noGrp="1"/>
          </p:cNvSpPr>
          <p:nvPr>
            <p:ph idx="1"/>
          </p:nvPr>
        </p:nvSpPr>
        <p:spPr/>
        <p:txBody>
          <a:bodyPr/>
          <a:lstStyle/>
          <a:p>
            <a:r>
              <a:rPr lang="en-GB" sz="3400" dirty="0"/>
              <a:t>Flags represent all sorts of things (my background flag).</a:t>
            </a:r>
          </a:p>
          <a:p>
            <a:r>
              <a:rPr lang="en-GB" sz="3400" dirty="0"/>
              <a:t>What was the Raise the Colours campaign about? </a:t>
            </a:r>
          </a:p>
          <a:p>
            <a:r>
              <a:rPr lang="en-GB" sz="3400" dirty="0"/>
              <a:t>Was the Cross of St George flag being hoisted to make all people in this country feel proud about being British?</a:t>
            </a:r>
          </a:p>
          <a:p>
            <a:r>
              <a:rPr lang="en-GB" sz="3400" dirty="0"/>
              <a:t>Or was it used to promote and celebrate one group of the community, the white English? </a:t>
            </a:r>
          </a:p>
          <a:p>
            <a:r>
              <a:rPr lang="en-GB" sz="3400" dirty="0"/>
              <a:t>Is it to unite or divide?</a:t>
            </a:r>
          </a:p>
          <a:p>
            <a:pPr marL="0" indent="0">
              <a:buNone/>
            </a:pPr>
            <a:endParaRPr lang="en-GB" dirty="0"/>
          </a:p>
          <a:p>
            <a:pPr marL="0" indent="0">
              <a:buNone/>
            </a:pPr>
            <a:endParaRPr lang="en-GB" dirty="0"/>
          </a:p>
        </p:txBody>
      </p:sp>
    </p:spTree>
    <p:extLst>
      <p:ext uri="{BB962C8B-B14F-4D97-AF65-F5344CB8AC3E}">
        <p14:creationId xmlns:p14="http://schemas.microsoft.com/office/powerpoint/2010/main" val="13518389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09FF75A-1892-D524-43AF-7D561DB51A90}"/>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4C483788-41EF-BD9A-670C-2DD380129886}"/>
              </a:ext>
            </a:extLst>
          </p:cNvPr>
          <p:cNvSpPr>
            <a:spLocks noGrp="1"/>
          </p:cNvSpPr>
          <p:nvPr>
            <p:ph type="title"/>
          </p:nvPr>
        </p:nvSpPr>
        <p:spPr/>
        <p:txBody>
          <a:bodyPr/>
          <a:lstStyle/>
          <a:p>
            <a:r>
              <a:rPr lang="en-GB" b="1" dirty="0"/>
              <a:t>Far right demonstration on Saturday 13</a:t>
            </a:r>
          </a:p>
        </p:txBody>
      </p:sp>
      <p:sp>
        <p:nvSpPr>
          <p:cNvPr id="7" name="AutoShape 4" descr="Newquay asylum seekers 'need to be moved outside of Cornwall before ...">
            <a:extLst>
              <a:ext uri="{FF2B5EF4-FFF2-40B4-BE49-F238E27FC236}">
                <a16:creationId xmlns:a16="http://schemas.microsoft.com/office/drawing/2014/main" id="{7C59CC4B-21B4-2481-39A3-29EC6CEB128F}"/>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 name="TextBox 2">
            <a:extLst>
              <a:ext uri="{FF2B5EF4-FFF2-40B4-BE49-F238E27FC236}">
                <a16:creationId xmlns:a16="http://schemas.microsoft.com/office/drawing/2014/main" id="{68920CC7-2037-A585-2BE4-70528B585994}"/>
              </a:ext>
            </a:extLst>
          </p:cNvPr>
          <p:cNvSpPr txBox="1"/>
          <p:nvPr/>
        </p:nvSpPr>
        <p:spPr>
          <a:xfrm>
            <a:off x="1000897" y="1952368"/>
            <a:ext cx="10107827" cy="5909310"/>
          </a:xfrm>
          <a:prstGeom prst="rect">
            <a:avLst/>
          </a:prstGeom>
          <a:noFill/>
        </p:spPr>
        <p:txBody>
          <a:bodyPr wrap="square" rtlCol="0">
            <a:spAutoFit/>
          </a:bodyPr>
          <a:lstStyle/>
          <a:p>
            <a:r>
              <a:rPr lang="en-GB" sz="2400" dirty="0"/>
              <a:t>There was a very large demonstration on Saturday in Central London – it had many families on it, who may have different ideas about why they were there. They all would have been aware that the demonstration was to promote ‘English’ people, over other groups, particularly Muslims and migrants.</a:t>
            </a:r>
          </a:p>
          <a:p>
            <a:endParaRPr lang="en-GB" sz="2400" dirty="0"/>
          </a:p>
          <a:p>
            <a:r>
              <a:rPr lang="en-GB" sz="2400" dirty="0"/>
              <a:t>The people who organised the demonstration go beyond racism and have fascist politics. Organisations such as such as Patriotic Vanguard, the Homeland party, and all brought together by Tommy Robinson who I’ll talk about in a minute. </a:t>
            </a:r>
          </a:p>
          <a:p>
            <a:endParaRPr lang="en-GB" sz="2400" dirty="0"/>
          </a:p>
          <a:p>
            <a:r>
              <a:rPr lang="en-GB" sz="2400" dirty="0"/>
              <a:t>People were seen doing Nazi salutes –  REMEMBER Hitler was responsible for the murders of 12 million people, 6 million of them Jews in factories of death.</a:t>
            </a:r>
          </a:p>
          <a:p>
            <a:r>
              <a:rPr lang="en-GB" sz="2400" dirty="0"/>
              <a:t>Send them back, Stop the Boats, Hitler is a hero., we want our country back…</a:t>
            </a:r>
          </a:p>
          <a:p>
            <a:endParaRPr lang="en-GB" dirty="0"/>
          </a:p>
          <a:p>
            <a:endParaRPr lang="en-GB" dirty="0"/>
          </a:p>
          <a:p>
            <a:endParaRPr lang="en-GB" dirty="0"/>
          </a:p>
          <a:p>
            <a:endParaRPr lang="en-GB" dirty="0"/>
          </a:p>
          <a:p>
            <a:endParaRPr lang="en-GB" dirty="0"/>
          </a:p>
        </p:txBody>
      </p:sp>
      <p:pic>
        <p:nvPicPr>
          <p:cNvPr id="1026" name="Picture 2" descr="Met police arrest two men for GBH as protests turn violent: Anti-racist ...">
            <a:extLst>
              <a:ext uri="{FF2B5EF4-FFF2-40B4-BE49-F238E27FC236}">
                <a16:creationId xmlns:a16="http://schemas.microsoft.com/office/drawing/2014/main" id="{095984EE-DB5E-7F10-B4DA-D313AC30E61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735446" y="365125"/>
            <a:ext cx="2184705" cy="122889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8630658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6AC58D-E140-9A19-EDEB-33630E79E95F}"/>
              </a:ext>
            </a:extLst>
          </p:cNvPr>
          <p:cNvSpPr>
            <a:spLocks noGrp="1"/>
          </p:cNvSpPr>
          <p:nvPr>
            <p:ph type="title"/>
          </p:nvPr>
        </p:nvSpPr>
        <p:spPr/>
        <p:txBody>
          <a:bodyPr/>
          <a:lstStyle/>
          <a:p>
            <a:r>
              <a:rPr lang="en-GB" b="1" dirty="0"/>
              <a:t>Who is English….</a:t>
            </a:r>
          </a:p>
        </p:txBody>
      </p:sp>
      <p:sp>
        <p:nvSpPr>
          <p:cNvPr id="3" name="Content Placeholder 2">
            <a:extLst>
              <a:ext uri="{FF2B5EF4-FFF2-40B4-BE49-F238E27FC236}">
                <a16:creationId xmlns:a16="http://schemas.microsoft.com/office/drawing/2014/main" id="{4DEF90A3-A54A-BB9B-531A-DE6A73BC5F83}"/>
              </a:ext>
            </a:extLst>
          </p:cNvPr>
          <p:cNvSpPr>
            <a:spLocks noGrp="1"/>
          </p:cNvSpPr>
          <p:nvPr>
            <p:ph idx="1"/>
          </p:nvPr>
        </p:nvSpPr>
        <p:spPr>
          <a:xfrm>
            <a:off x="838200" y="1825625"/>
            <a:ext cx="3444240" cy="4351338"/>
          </a:xfrm>
        </p:spPr>
        <p:txBody>
          <a:bodyPr/>
          <a:lstStyle/>
          <a:p>
            <a:pPr marL="0" indent="0">
              <a:buNone/>
            </a:pPr>
            <a:r>
              <a:rPr lang="en-GB" dirty="0"/>
              <a:t>Oldest English man 11,000 years old….</a:t>
            </a:r>
          </a:p>
        </p:txBody>
      </p:sp>
      <p:pic>
        <p:nvPicPr>
          <p:cNvPr id="2050" name="Picture 2" descr="Cheddar Man: Who is the Cheddar Man? Mesolithic skeleton shares DNA ...">
            <a:extLst>
              <a:ext uri="{FF2B5EF4-FFF2-40B4-BE49-F238E27FC236}">
                <a16:creationId xmlns:a16="http://schemas.microsoft.com/office/drawing/2014/main" id="{040E83B3-DC08-4383-CADE-9CEF515545AC}"/>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11979" r="50000" b="12750"/>
          <a:stretch>
            <a:fillRect/>
          </a:stretch>
        </p:blipFill>
        <p:spPr bwMode="auto">
          <a:xfrm>
            <a:off x="948450" y="2870518"/>
            <a:ext cx="3048000" cy="3441382"/>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A5470875-1FBE-C249-493C-CFB2E1D47005}"/>
              </a:ext>
            </a:extLst>
          </p:cNvPr>
          <p:cNvSpPr txBox="1"/>
          <p:nvPr/>
        </p:nvSpPr>
        <p:spPr>
          <a:xfrm>
            <a:off x="4282440" y="2744549"/>
            <a:ext cx="4191000" cy="3693319"/>
          </a:xfrm>
          <a:prstGeom prst="rect">
            <a:avLst/>
          </a:prstGeom>
          <a:noFill/>
        </p:spPr>
        <p:txBody>
          <a:bodyPr wrap="square" rtlCol="0">
            <a:spAutoFit/>
          </a:bodyPr>
          <a:lstStyle/>
          <a:p>
            <a:r>
              <a:rPr lang="en-GB" sz="2600" dirty="0"/>
              <a:t>England is made up of migrants throughout it’s history…whether the German Anglo Saxons, the Scandinavian Vikings, the French Normans, the Irish, the Jewish, people from the Caribbean, India, Africa, Turkey, Kurdistan etc…..</a:t>
            </a:r>
          </a:p>
        </p:txBody>
      </p:sp>
      <p:pic>
        <p:nvPicPr>
          <p:cNvPr id="2058" name="Picture 10" descr="Saint George's flag the flag of England | St george flag, England flag ...">
            <a:extLst>
              <a:ext uri="{FF2B5EF4-FFF2-40B4-BE49-F238E27FC236}">
                <a16:creationId xmlns:a16="http://schemas.microsoft.com/office/drawing/2014/main" id="{78AA99E8-DED3-50E0-C06C-C78B37A975D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759430" y="2774474"/>
            <a:ext cx="2762010" cy="2453639"/>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a:extLst>
              <a:ext uri="{FF2B5EF4-FFF2-40B4-BE49-F238E27FC236}">
                <a16:creationId xmlns:a16="http://schemas.microsoft.com/office/drawing/2014/main" id="{ABECC898-E9BA-A94A-D659-94D9B6445220}"/>
              </a:ext>
            </a:extLst>
          </p:cNvPr>
          <p:cNvSpPr txBox="1"/>
          <p:nvPr/>
        </p:nvSpPr>
        <p:spPr>
          <a:xfrm>
            <a:off x="8759430" y="5417820"/>
            <a:ext cx="2944890" cy="923330"/>
          </a:xfrm>
          <a:prstGeom prst="rect">
            <a:avLst/>
          </a:prstGeom>
          <a:noFill/>
        </p:spPr>
        <p:txBody>
          <a:bodyPr wrap="square" rtlCol="0">
            <a:spAutoFit/>
          </a:bodyPr>
          <a:lstStyle/>
          <a:p>
            <a:r>
              <a:rPr lang="en-GB" b="1" dirty="0"/>
              <a:t>St George – born in Turkey with a Turkish dad and a Palestinian mother.</a:t>
            </a:r>
          </a:p>
        </p:txBody>
      </p:sp>
    </p:spTree>
    <p:extLst>
      <p:ext uri="{BB962C8B-B14F-4D97-AF65-F5344CB8AC3E}">
        <p14:creationId xmlns:p14="http://schemas.microsoft.com/office/powerpoint/2010/main" val="40513659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2050"/>
                                        </p:tgtEl>
                                        <p:attrNameLst>
                                          <p:attrName>style.visibility</p:attrName>
                                        </p:attrNameLst>
                                      </p:cBhvr>
                                      <p:to>
                                        <p:strVal val="visible"/>
                                      </p:to>
                                    </p:set>
                                    <p:anim calcmode="lin" valueType="num">
                                      <p:cBhvr additive="base">
                                        <p:cTn id="13" dur="500" fill="hold"/>
                                        <p:tgtEl>
                                          <p:spTgt spid="2050"/>
                                        </p:tgtEl>
                                        <p:attrNameLst>
                                          <p:attrName>ppt_x</p:attrName>
                                        </p:attrNameLst>
                                      </p:cBhvr>
                                      <p:tavLst>
                                        <p:tav tm="0">
                                          <p:val>
                                            <p:strVal val="#ppt_x"/>
                                          </p:val>
                                        </p:tav>
                                        <p:tav tm="100000">
                                          <p:val>
                                            <p:strVal val="#ppt_x"/>
                                          </p:val>
                                        </p:tav>
                                      </p:tavLst>
                                    </p:anim>
                                    <p:anim calcmode="lin" valueType="num">
                                      <p:cBhvr additive="base">
                                        <p:cTn id="14" dur="500" fill="hold"/>
                                        <p:tgtEl>
                                          <p:spTgt spid="2050"/>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4"/>
                                        </p:tgtEl>
                                        <p:attrNameLst>
                                          <p:attrName>style.visibility</p:attrName>
                                        </p:attrNameLst>
                                      </p:cBhvr>
                                      <p:to>
                                        <p:strVal val="visible"/>
                                      </p:to>
                                    </p:set>
                                    <p:anim calcmode="lin" valueType="num">
                                      <p:cBhvr additive="base">
                                        <p:cTn id="19" dur="500" fill="hold"/>
                                        <p:tgtEl>
                                          <p:spTgt spid="4"/>
                                        </p:tgtEl>
                                        <p:attrNameLst>
                                          <p:attrName>ppt_x</p:attrName>
                                        </p:attrNameLst>
                                      </p:cBhvr>
                                      <p:tavLst>
                                        <p:tav tm="0">
                                          <p:val>
                                            <p:strVal val="#ppt_x"/>
                                          </p:val>
                                        </p:tav>
                                        <p:tav tm="100000">
                                          <p:val>
                                            <p:strVal val="#ppt_x"/>
                                          </p:val>
                                        </p:tav>
                                      </p:tavLst>
                                    </p:anim>
                                    <p:anim calcmode="lin" valueType="num">
                                      <p:cBhvr additive="base">
                                        <p:cTn id="20"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2058"/>
                                        </p:tgtEl>
                                        <p:attrNameLst>
                                          <p:attrName>style.visibility</p:attrName>
                                        </p:attrNameLst>
                                      </p:cBhvr>
                                      <p:to>
                                        <p:strVal val="visible"/>
                                      </p:to>
                                    </p:set>
                                    <p:anim calcmode="lin" valueType="num">
                                      <p:cBhvr additive="base">
                                        <p:cTn id="25" dur="500" fill="hold"/>
                                        <p:tgtEl>
                                          <p:spTgt spid="2058"/>
                                        </p:tgtEl>
                                        <p:attrNameLst>
                                          <p:attrName>ppt_x</p:attrName>
                                        </p:attrNameLst>
                                      </p:cBhvr>
                                      <p:tavLst>
                                        <p:tav tm="0">
                                          <p:val>
                                            <p:strVal val="#ppt_x"/>
                                          </p:val>
                                        </p:tav>
                                        <p:tav tm="100000">
                                          <p:val>
                                            <p:strVal val="#ppt_x"/>
                                          </p:val>
                                        </p:tav>
                                      </p:tavLst>
                                    </p:anim>
                                    <p:anim calcmode="lin" valueType="num">
                                      <p:cBhvr additive="base">
                                        <p:cTn id="26" dur="500" fill="hold"/>
                                        <p:tgtEl>
                                          <p:spTgt spid="2058"/>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8"/>
                                        </p:tgtEl>
                                        <p:attrNameLst>
                                          <p:attrName>style.visibility</p:attrName>
                                        </p:attrNameLst>
                                      </p:cBhvr>
                                      <p:to>
                                        <p:strVal val="visible"/>
                                      </p:to>
                                    </p:set>
                                    <p:anim calcmode="lin" valueType="num">
                                      <p:cBhvr additive="base">
                                        <p:cTn id="31" dur="500" fill="hold"/>
                                        <p:tgtEl>
                                          <p:spTgt spid="8"/>
                                        </p:tgtEl>
                                        <p:attrNameLst>
                                          <p:attrName>ppt_x</p:attrName>
                                        </p:attrNameLst>
                                      </p:cBhvr>
                                      <p:tavLst>
                                        <p:tav tm="0">
                                          <p:val>
                                            <p:strVal val="#ppt_x"/>
                                          </p:val>
                                        </p:tav>
                                        <p:tav tm="100000">
                                          <p:val>
                                            <p:strVal val="#ppt_x"/>
                                          </p:val>
                                        </p:tav>
                                      </p:tavLst>
                                    </p:anim>
                                    <p:anim calcmode="lin" valueType="num">
                                      <p:cBhvr additive="base">
                                        <p:cTn id="32"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4" grpId="0"/>
      <p:bldP spid="8"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15E79A-C569-5DDB-58C1-3A333A0EE32A}"/>
              </a:ext>
            </a:extLst>
          </p:cNvPr>
          <p:cNvSpPr>
            <a:spLocks noGrp="1"/>
          </p:cNvSpPr>
          <p:nvPr>
            <p:ph type="title"/>
          </p:nvPr>
        </p:nvSpPr>
        <p:spPr>
          <a:xfrm>
            <a:off x="751703" y="-240356"/>
            <a:ext cx="10515600" cy="1325563"/>
          </a:xfrm>
        </p:spPr>
        <p:txBody>
          <a:bodyPr>
            <a:noAutofit/>
          </a:bodyPr>
          <a:lstStyle/>
          <a:p>
            <a:r>
              <a:rPr lang="en-GB" sz="4800" b="1" dirty="0"/>
              <a:t>Who are the far right?</a:t>
            </a:r>
          </a:p>
        </p:txBody>
      </p:sp>
      <p:sp>
        <p:nvSpPr>
          <p:cNvPr id="5" name="Content Placeholder 4">
            <a:extLst>
              <a:ext uri="{FF2B5EF4-FFF2-40B4-BE49-F238E27FC236}">
                <a16:creationId xmlns:a16="http://schemas.microsoft.com/office/drawing/2014/main" id="{ECBCDD75-7191-E234-FA79-839027AF9908}"/>
              </a:ext>
            </a:extLst>
          </p:cNvPr>
          <p:cNvSpPr>
            <a:spLocks noGrp="1"/>
          </p:cNvSpPr>
          <p:nvPr>
            <p:ph idx="1"/>
          </p:nvPr>
        </p:nvSpPr>
        <p:spPr>
          <a:xfrm>
            <a:off x="665205" y="951470"/>
            <a:ext cx="10515600" cy="5745891"/>
          </a:xfrm>
        </p:spPr>
        <p:txBody>
          <a:bodyPr>
            <a:normAutofit fontScale="55000" lnSpcReduction="20000"/>
          </a:bodyPr>
          <a:lstStyle/>
          <a:p>
            <a:pPr marL="0" indent="0">
              <a:buNone/>
            </a:pPr>
            <a:endParaRPr lang="en-GB" sz="3200" dirty="0"/>
          </a:p>
          <a:p>
            <a:pPr marL="0" indent="0">
              <a:buNone/>
            </a:pPr>
            <a:r>
              <a:rPr lang="en-GB" sz="5100" b="1" dirty="0"/>
              <a:t>Tommy Robinson – Real name….Stephen Yaxley Lennon</a:t>
            </a:r>
          </a:p>
          <a:p>
            <a:pPr marL="0" indent="0">
              <a:buNone/>
            </a:pPr>
            <a:endParaRPr lang="en-GB" sz="4000" dirty="0"/>
          </a:p>
          <a:p>
            <a:pPr marL="0" indent="0">
              <a:buNone/>
            </a:pPr>
            <a:r>
              <a:rPr lang="en-GB" sz="4200" dirty="0"/>
              <a:t>He used to be in the British National Party – which was a racist party full of people who loved Hitler. </a:t>
            </a:r>
          </a:p>
          <a:p>
            <a:pPr marL="0" indent="0">
              <a:buNone/>
            </a:pPr>
            <a:r>
              <a:rPr lang="en-GB" sz="4200" dirty="0"/>
              <a:t>He led the English Defence League – who hated Muslims and tried to march to the East London mosque. He has been arrested and taken to court and found guilty of telling lies about Muslims. He has also been found guilty of violent crimes.</a:t>
            </a:r>
          </a:p>
          <a:p>
            <a:pPr marL="0" indent="0">
              <a:buNone/>
            </a:pPr>
            <a:r>
              <a:rPr lang="en-GB" sz="4200" dirty="0"/>
              <a:t>As I’ve mentioned there are other organisations on the far right who helped organise the demonstration.</a:t>
            </a:r>
          </a:p>
          <a:p>
            <a:pPr marL="0" indent="0">
              <a:buNone/>
            </a:pPr>
            <a:endParaRPr lang="en-GB" sz="4000" dirty="0"/>
          </a:p>
          <a:p>
            <a:pPr marL="0" indent="0">
              <a:buNone/>
            </a:pPr>
            <a:r>
              <a:rPr lang="en-GB" sz="4000" b="1" dirty="0"/>
              <a:t>They have many targets for their hate.</a:t>
            </a:r>
          </a:p>
          <a:p>
            <a:r>
              <a:rPr lang="en-GB" sz="4000" dirty="0"/>
              <a:t>People fleeing their countries due to war, famine, hardship, refugees or ‘migrants’</a:t>
            </a:r>
          </a:p>
          <a:p>
            <a:r>
              <a:rPr lang="en-GB" sz="4000" dirty="0"/>
              <a:t>Muslims</a:t>
            </a:r>
          </a:p>
          <a:p>
            <a:r>
              <a:rPr lang="en-GB" sz="4000" dirty="0"/>
              <a:t>People of colour</a:t>
            </a:r>
          </a:p>
          <a:p>
            <a:r>
              <a:rPr lang="en-GB" sz="4000" dirty="0"/>
              <a:t>LGBT+ people, particularly Trans people</a:t>
            </a:r>
          </a:p>
          <a:p>
            <a:r>
              <a:rPr lang="en-GB" sz="4000" dirty="0"/>
              <a:t>Although more hidden, they also hate Jews.</a:t>
            </a:r>
          </a:p>
          <a:p>
            <a:pPr marL="0" indent="0">
              <a:buNone/>
            </a:pPr>
            <a:endParaRPr lang="en-GB" sz="3200" dirty="0"/>
          </a:p>
          <a:p>
            <a:pPr marL="0" indent="0">
              <a:buNone/>
            </a:pPr>
            <a:endParaRPr lang="en-GB" sz="3200" dirty="0"/>
          </a:p>
          <a:p>
            <a:pPr marL="0" indent="0">
              <a:buNone/>
            </a:pPr>
            <a:endParaRPr lang="en-GB" sz="3200" dirty="0"/>
          </a:p>
          <a:p>
            <a:pPr marL="0" indent="0">
              <a:buNone/>
            </a:pPr>
            <a:endParaRPr lang="en-GB" sz="3200" dirty="0"/>
          </a:p>
          <a:p>
            <a:pPr marL="0" indent="0">
              <a:buNone/>
            </a:pPr>
            <a:endParaRPr lang="en-GB" sz="3200" dirty="0"/>
          </a:p>
          <a:p>
            <a:pPr marL="0" indent="0">
              <a:buNone/>
            </a:pPr>
            <a:endParaRPr lang="en-GB" sz="3200" dirty="0"/>
          </a:p>
          <a:p>
            <a:pPr marL="0" indent="0">
              <a:buNone/>
            </a:pPr>
            <a:endParaRPr lang="en-GB" dirty="0"/>
          </a:p>
        </p:txBody>
      </p:sp>
      <p:pic>
        <p:nvPicPr>
          <p:cNvPr id="5122" name="Picture 2" descr="Image result for tommy robinson hate picture">
            <a:extLst>
              <a:ext uri="{FF2B5EF4-FFF2-40B4-BE49-F238E27FC236}">
                <a16:creationId xmlns:a16="http://schemas.microsoft.com/office/drawing/2014/main" id="{29F50285-FBCD-FF02-7085-00746423DD0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876223" y="292688"/>
            <a:ext cx="2058343" cy="158503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691791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xEl>
                                              <p:pRg st="1" end="1"/>
                                            </p:txEl>
                                          </p:spTgt>
                                        </p:tgtEl>
                                        <p:attrNameLst>
                                          <p:attrName>style.visibility</p:attrName>
                                        </p:attrNameLst>
                                      </p:cBhvr>
                                      <p:to>
                                        <p:strVal val="visible"/>
                                      </p:to>
                                    </p:set>
                                    <p:anim calcmode="lin" valueType="num">
                                      <p:cBhvr additive="base">
                                        <p:cTn id="7" dur="500" fill="hold"/>
                                        <p:tgtEl>
                                          <p:spTgt spid="5">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5">
                                            <p:txEl>
                                              <p:pRg st="3" end="3"/>
                                            </p:txEl>
                                          </p:spTgt>
                                        </p:tgtEl>
                                        <p:attrNameLst>
                                          <p:attrName>style.visibility</p:attrName>
                                        </p:attrNameLst>
                                      </p:cBhvr>
                                      <p:to>
                                        <p:strVal val="visible"/>
                                      </p:to>
                                    </p:set>
                                    <p:anim calcmode="lin" valueType="num">
                                      <p:cBhvr additive="base">
                                        <p:cTn id="13" dur="500" fill="hold"/>
                                        <p:tgtEl>
                                          <p:spTgt spid="5">
                                            <p:txEl>
                                              <p:pRg st="3" end="3"/>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5">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5">
                                            <p:txEl>
                                              <p:pRg st="4" end="4"/>
                                            </p:txEl>
                                          </p:spTgt>
                                        </p:tgtEl>
                                        <p:attrNameLst>
                                          <p:attrName>style.visibility</p:attrName>
                                        </p:attrNameLst>
                                      </p:cBhvr>
                                      <p:to>
                                        <p:strVal val="visible"/>
                                      </p:to>
                                    </p:set>
                                    <p:anim calcmode="lin" valueType="num">
                                      <p:cBhvr additive="base">
                                        <p:cTn id="19" dur="500" fill="hold"/>
                                        <p:tgtEl>
                                          <p:spTgt spid="5">
                                            <p:txEl>
                                              <p:pRg st="4" end="4"/>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5">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5">
                                            <p:txEl>
                                              <p:pRg st="5" end="5"/>
                                            </p:txEl>
                                          </p:spTgt>
                                        </p:tgtEl>
                                        <p:attrNameLst>
                                          <p:attrName>style.visibility</p:attrName>
                                        </p:attrNameLst>
                                      </p:cBhvr>
                                      <p:to>
                                        <p:strVal val="visible"/>
                                      </p:to>
                                    </p:set>
                                    <p:anim calcmode="lin" valueType="num">
                                      <p:cBhvr additive="base">
                                        <p:cTn id="25" dur="500" fill="hold"/>
                                        <p:tgtEl>
                                          <p:spTgt spid="5">
                                            <p:txEl>
                                              <p:pRg st="5" end="5"/>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5">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5">
                                            <p:txEl>
                                              <p:pRg st="7" end="7"/>
                                            </p:txEl>
                                          </p:spTgt>
                                        </p:tgtEl>
                                        <p:attrNameLst>
                                          <p:attrName>style.visibility</p:attrName>
                                        </p:attrNameLst>
                                      </p:cBhvr>
                                      <p:to>
                                        <p:strVal val="visible"/>
                                      </p:to>
                                    </p:set>
                                    <p:anim calcmode="lin" valueType="num">
                                      <p:cBhvr additive="base">
                                        <p:cTn id="31" dur="500" fill="hold"/>
                                        <p:tgtEl>
                                          <p:spTgt spid="5">
                                            <p:txEl>
                                              <p:pRg st="7" end="7"/>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5">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5">
                                            <p:txEl>
                                              <p:pRg st="8" end="8"/>
                                            </p:txEl>
                                          </p:spTgt>
                                        </p:tgtEl>
                                        <p:attrNameLst>
                                          <p:attrName>style.visibility</p:attrName>
                                        </p:attrNameLst>
                                      </p:cBhvr>
                                      <p:to>
                                        <p:strVal val="visible"/>
                                      </p:to>
                                    </p:set>
                                    <p:anim calcmode="lin" valueType="num">
                                      <p:cBhvr additive="base">
                                        <p:cTn id="37" dur="500" fill="hold"/>
                                        <p:tgtEl>
                                          <p:spTgt spid="5">
                                            <p:txEl>
                                              <p:pRg st="8" end="8"/>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5">
                                            <p:txEl>
                                              <p:pRg st="8" end="8"/>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5">
                                            <p:txEl>
                                              <p:pRg st="9" end="9"/>
                                            </p:txEl>
                                          </p:spTgt>
                                        </p:tgtEl>
                                        <p:attrNameLst>
                                          <p:attrName>style.visibility</p:attrName>
                                        </p:attrNameLst>
                                      </p:cBhvr>
                                      <p:to>
                                        <p:strVal val="visible"/>
                                      </p:to>
                                    </p:set>
                                    <p:anim calcmode="lin" valueType="num">
                                      <p:cBhvr additive="base">
                                        <p:cTn id="43" dur="500" fill="hold"/>
                                        <p:tgtEl>
                                          <p:spTgt spid="5">
                                            <p:txEl>
                                              <p:pRg st="9" end="9"/>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5">
                                            <p:txEl>
                                              <p:pRg st="9" end="9"/>
                                            </p:txEl>
                                          </p:spTgt>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5">
                                            <p:txEl>
                                              <p:pRg st="10" end="10"/>
                                            </p:txEl>
                                          </p:spTgt>
                                        </p:tgtEl>
                                        <p:attrNameLst>
                                          <p:attrName>style.visibility</p:attrName>
                                        </p:attrNameLst>
                                      </p:cBhvr>
                                      <p:to>
                                        <p:strVal val="visible"/>
                                      </p:to>
                                    </p:set>
                                    <p:anim calcmode="lin" valueType="num">
                                      <p:cBhvr additive="base">
                                        <p:cTn id="49" dur="500" fill="hold"/>
                                        <p:tgtEl>
                                          <p:spTgt spid="5">
                                            <p:txEl>
                                              <p:pRg st="10" end="10"/>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5">
                                            <p:txEl>
                                              <p:pRg st="10" end="10"/>
                                            </p:txEl>
                                          </p:spTgt>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grpId="0" nodeType="clickEffect">
                                  <p:stCondLst>
                                    <p:cond delay="0"/>
                                  </p:stCondLst>
                                  <p:childTnLst>
                                    <p:set>
                                      <p:cBhvr>
                                        <p:cTn id="54" dur="1" fill="hold">
                                          <p:stCondLst>
                                            <p:cond delay="0"/>
                                          </p:stCondLst>
                                        </p:cTn>
                                        <p:tgtEl>
                                          <p:spTgt spid="5">
                                            <p:txEl>
                                              <p:pRg st="11" end="11"/>
                                            </p:txEl>
                                          </p:spTgt>
                                        </p:tgtEl>
                                        <p:attrNameLst>
                                          <p:attrName>style.visibility</p:attrName>
                                        </p:attrNameLst>
                                      </p:cBhvr>
                                      <p:to>
                                        <p:strVal val="visible"/>
                                      </p:to>
                                    </p:set>
                                    <p:anim calcmode="lin" valueType="num">
                                      <p:cBhvr additive="base">
                                        <p:cTn id="55" dur="500" fill="hold"/>
                                        <p:tgtEl>
                                          <p:spTgt spid="5">
                                            <p:txEl>
                                              <p:pRg st="11" end="11"/>
                                            </p:txEl>
                                          </p:spTgt>
                                        </p:tgtEl>
                                        <p:attrNameLst>
                                          <p:attrName>ppt_x</p:attrName>
                                        </p:attrNameLst>
                                      </p:cBhvr>
                                      <p:tavLst>
                                        <p:tav tm="0">
                                          <p:val>
                                            <p:strVal val="#ppt_x"/>
                                          </p:val>
                                        </p:tav>
                                        <p:tav tm="100000">
                                          <p:val>
                                            <p:strVal val="#ppt_x"/>
                                          </p:val>
                                        </p:tav>
                                      </p:tavLst>
                                    </p:anim>
                                    <p:anim calcmode="lin" valueType="num">
                                      <p:cBhvr additive="base">
                                        <p:cTn id="56" dur="500" fill="hold"/>
                                        <p:tgtEl>
                                          <p:spTgt spid="5">
                                            <p:txEl>
                                              <p:pRg st="11" end="11"/>
                                            </p:txEl>
                                          </p:spTgt>
                                        </p:tgtEl>
                                        <p:attrNameLst>
                                          <p:attrName>ppt_y</p:attrName>
                                        </p:attrNameLst>
                                      </p:cBhvr>
                                      <p:tavLst>
                                        <p:tav tm="0">
                                          <p:val>
                                            <p:strVal val="1+#ppt_h/2"/>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2" presetClass="entr" presetSubtype="4" fill="hold" grpId="0" nodeType="clickEffect">
                                  <p:stCondLst>
                                    <p:cond delay="0"/>
                                  </p:stCondLst>
                                  <p:childTnLst>
                                    <p:set>
                                      <p:cBhvr>
                                        <p:cTn id="60" dur="1" fill="hold">
                                          <p:stCondLst>
                                            <p:cond delay="0"/>
                                          </p:stCondLst>
                                        </p:cTn>
                                        <p:tgtEl>
                                          <p:spTgt spid="5">
                                            <p:txEl>
                                              <p:pRg st="12" end="12"/>
                                            </p:txEl>
                                          </p:spTgt>
                                        </p:tgtEl>
                                        <p:attrNameLst>
                                          <p:attrName>style.visibility</p:attrName>
                                        </p:attrNameLst>
                                      </p:cBhvr>
                                      <p:to>
                                        <p:strVal val="visible"/>
                                      </p:to>
                                    </p:set>
                                    <p:anim calcmode="lin" valueType="num">
                                      <p:cBhvr additive="base">
                                        <p:cTn id="61" dur="500" fill="hold"/>
                                        <p:tgtEl>
                                          <p:spTgt spid="5">
                                            <p:txEl>
                                              <p:pRg st="12" end="12"/>
                                            </p:txEl>
                                          </p:spTgt>
                                        </p:tgtEl>
                                        <p:attrNameLst>
                                          <p:attrName>ppt_x</p:attrName>
                                        </p:attrNameLst>
                                      </p:cBhvr>
                                      <p:tavLst>
                                        <p:tav tm="0">
                                          <p:val>
                                            <p:strVal val="#ppt_x"/>
                                          </p:val>
                                        </p:tav>
                                        <p:tav tm="100000">
                                          <p:val>
                                            <p:strVal val="#ppt_x"/>
                                          </p:val>
                                        </p:tav>
                                      </p:tavLst>
                                    </p:anim>
                                    <p:anim calcmode="lin" valueType="num">
                                      <p:cBhvr additive="base">
                                        <p:cTn id="62" dur="500" fill="hold"/>
                                        <p:tgtEl>
                                          <p:spTgt spid="5">
                                            <p:txEl>
                                              <p:pRg st="12" end="1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15E79A-C569-5DDB-58C1-3A333A0EE32A}"/>
              </a:ext>
            </a:extLst>
          </p:cNvPr>
          <p:cNvSpPr>
            <a:spLocks noGrp="1"/>
          </p:cNvSpPr>
          <p:nvPr>
            <p:ph type="title"/>
          </p:nvPr>
        </p:nvSpPr>
        <p:spPr/>
        <p:txBody>
          <a:bodyPr>
            <a:noAutofit/>
          </a:bodyPr>
          <a:lstStyle/>
          <a:p>
            <a:r>
              <a:rPr lang="en-GB" sz="4800" b="1" dirty="0"/>
              <a:t>Who else uses divisive language and is boosting the far right?</a:t>
            </a:r>
          </a:p>
        </p:txBody>
      </p:sp>
      <p:sp>
        <p:nvSpPr>
          <p:cNvPr id="5" name="Content Placeholder 4">
            <a:extLst>
              <a:ext uri="{FF2B5EF4-FFF2-40B4-BE49-F238E27FC236}">
                <a16:creationId xmlns:a16="http://schemas.microsoft.com/office/drawing/2014/main" id="{ECBCDD75-7191-E234-FA79-839027AF9908}"/>
              </a:ext>
            </a:extLst>
          </p:cNvPr>
          <p:cNvSpPr>
            <a:spLocks noGrp="1"/>
          </p:cNvSpPr>
          <p:nvPr>
            <p:ph idx="1"/>
          </p:nvPr>
        </p:nvSpPr>
        <p:spPr>
          <a:xfrm>
            <a:off x="838200" y="1777254"/>
            <a:ext cx="10515600" cy="4844552"/>
          </a:xfrm>
        </p:spPr>
        <p:txBody>
          <a:bodyPr>
            <a:normAutofit lnSpcReduction="10000"/>
          </a:bodyPr>
          <a:lstStyle/>
          <a:p>
            <a:pPr marL="0" indent="0">
              <a:buNone/>
            </a:pPr>
            <a:r>
              <a:rPr lang="en-GB" sz="3200" b="1" dirty="0"/>
              <a:t>Nigel Farage </a:t>
            </a:r>
            <a:r>
              <a:rPr lang="en-GB" sz="3200" dirty="0"/>
              <a:t>– REFORM UK – Has argued that migrants are the reason people’s lives are getting harder, he wants to deport hundreds of thousands of people, and wants to get rid of all laws which prevent racism – in fact he’s a millionaire businessman, he had a German wife, and now has a French partner. </a:t>
            </a:r>
          </a:p>
          <a:p>
            <a:pPr marL="0" indent="0">
              <a:buNone/>
            </a:pPr>
            <a:endParaRPr lang="en-GB" sz="3200" dirty="0"/>
          </a:p>
          <a:p>
            <a:pPr marL="0" indent="0">
              <a:buNone/>
            </a:pPr>
            <a:r>
              <a:rPr lang="en-GB" sz="3200" b="1" dirty="0"/>
              <a:t>Kemi Badenoch</a:t>
            </a:r>
            <a:r>
              <a:rPr lang="en-GB" sz="3200" dirty="0"/>
              <a:t>–  </a:t>
            </a:r>
            <a:r>
              <a:rPr lang="en-GB" b="1" dirty="0"/>
              <a:t>“not all cultures are equally valid”</a:t>
            </a:r>
            <a:r>
              <a:rPr lang="en-GB" dirty="0"/>
              <a:t> when it </a:t>
            </a:r>
            <a:br>
              <a:rPr lang="en-GB" dirty="0"/>
            </a:br>
            <a:r>
              <a:rPr lang="en-GB" dirty="0"/>
              <a:t>comes to deciding who should be allowed into the UK. </a:t>
            </a:r>
            <a:endParaRPr lang="en-GB" sz="3200" dirty="0"/>
          </a:p>
          <a:p>
            <a:pPr marL="0" indent="0">
              <a:buNone/>
            </a:pPr>
            <a:endParaRPr lang="en-GB" sz="3200" dirty="0"/>
          </a:p>
          <a:p>
            <a:pPr marL="0" indent="0">
              <a:buNone/>
            </a:pPr>
            <a:r>
              <a:rPr lang="en-GB" sz="3200" b="1" dirty="0"/>
              <a:t>Keir Starmer </a:t>
            </a:r>
            <a:r>
              <a:rPr lang="en-GB" sz="3200" dirty="0"/>
              <a:t>– Immigration has done </a:t>
            </a:r>
            <a:r>
              <a:rPr lang="en-GB" sz="3200" b="1" dirty="0"/>
              <a:t>‘incalculable damage</a:t>
            </a:r>
            <a:r>
              <a:rPr lang="en-GB" sz="3200" dirty="0"/>
              <a:t>’</a:t>
            </a:r>
          </a:p>
          <a:p>
            <a:pPr marL="0" indent="0">
              <a:buNone/>
            </a:pPr>
            <a:endParaRPr lang="en-GB" sz="3200" dirty="0"/>
          </a:p>
          <a:p>
            <a:pPr marL="0" indent="0">
              <a:buNone/>
            </a:pPr>
            <a:endParaRPr lang="en-GB" sz="3200" dirty="0"/>
          </a:p>
          <a:p>
            <a:pPr marL="0" indent="0">
              <a:buNone/>
            </a:pPr>
            <a:endParaRPr lang="en-GB" sz="3200" dirty="0"/>
          </a:p>
          <a:p>
            <a:pPr marL="0" indent="0">
              <a:buNone/>
            </a:pPr>
            <a:endParaRPr lang="en-GB" sz="3200" dirty="0"/>
          </a:p>
          <a:p>
            <a:pPr marL="0" indent="0">
              <a:buNone/>
            </a:pPr>
            <a:endParaRPr lang="en-GB" dirty="0"/>
          </a:p>
        </p:txBody>
      </p:sp>
      <p:sp>
        <p:nvSpPr>
          <p:cNvPr id="3" name="AutoShape 2" descr="Image result for kemi badenoch">
            <a:extLst>
              <a:ext uri="{FF2B5EF4-FFF2-40B4-BE49-F238E27FC236}">
                <a16:creationId xmlns:a16="http://schemas.microsoft.com/office/drawing/2014/main" id="{1F74FAA8-9DFE-77DB-C711-75E7C0EBB979}"/>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pic>
        <p:nvPicPr>
          <p:cNvPr id="1030" name="Picture 6" descr="Pollsters warn Kemi Badenoch to avoid being ‘overly combative’ to win ...">
            <a:extLst>
              <a:ext uri="{FF2B5EF4-FFF2-40B4-BE49-F238E27FC236}">
                <a16:creationId xmlns:a16="http://schemas.microsoft.com/office/drawing/2014/main" id="{807AC8B1-82A1-8042-95D1-624418D969F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292903" y="3921962"/>
            <a:ext cx="1747600" cy="1182586"/>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Nigel Farage skips Parliament to go to hard-right US conference but ...">
            <a:extLst>
              <a:ext uri="{FF2B5EF4-FFF2-40B4-BE49-F238E27FC236}">
                <a16:creationId xmlns:a16="http://schemas.microsoft.com/office/drawing/2014/main" id="{03B852A8-2321-1029-9401-A3F5D5806D2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961895" y="948690"/>
            <a:ext cx="1225201" cy="819490"/>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descr="Keir Starmer in crisis as senior Labour figures erupt over huge ...">
            <a:extLst>
              <a:ext uri="{FF2B5EF4-FFF2-40B4-BE49-F238E27FC236}">
                <a16:creationId xmlns:a16="http://schemas.microsoft.com/office/drawing/2014/main" id="{47A68E5F-21DE-ED33-A4A6-B124EADBD446}"/>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0725259" y="5369580"/>
            <a:ext cx="1480791" cy="98719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429206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additive="base">
                                        <p:cTn id="7"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5">
                                            <p:txEl>
                                              <p:pRg st="2" end="2"/>
                                            </p:txEl>
                                          </p:spTgt>
                                        </p:tgtEl>
                                        <p:attrNameLst>
                                          <p:attrName>style.visibility</p:attrName>
                                        </p:attrNameLst>
                                      </p:cBhvr>
                                      <p:to>
                                        <p:strVal val="visible"/>
                                      </p:to>
                                    </p:set>
                                    <p:anim calcmode="lin" valueType="num">
                                      <p:cBhvr additive="base">
                                        <p:cTn id="13" dur="500" fill="hold"/>
                                        <p:tgtEl>
                                          <p:spTgt spid="5">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5">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5">
                                            <p:txEl>
                                              <p:pRg st="4" end="4"/>
                                            </p:txEl>
                                          </p:spTgt>
                                        </p:tgtEl>
                                        <p:attrNameLst>
                                          <p:attrName>style.visibility</p:attrName>
                                        </p:attrNameLst>
                                      </p:cBhvr>
                                      <p:to>
                                        <p:strVal val="visible"/>
                                      </p:to>
                                    </p:set>
                                    <p:anim calcmode="lin" valueType="num">
                                      <p:cBhvr additive="base">
                                        <p:cTn id="19" dur="500" fill="hold"/>
                                        <p:tgtEl>
                                          <p:spTgt spid="5">
                                            <p:txEl>
                                              <p:pRg st="4" end="4"/>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5">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1034"/>
                                        </p:tgtEl>
                                        <p:attrNameLst>
                                          <p:attrName>style.visibility</p:attrName>
                                        </p:attrNameLst>
                                      </p:cBhvr>
                                      <p:to>
                                        <p:strVal val="visible"/>
                                      </p:to>
                                    </p:set>
                                    <p:anim calcmode="lin" valueType="num">
                                      <p:cBhvr additive="base">
                                        <p:cTn id="25" dur="500" fill="hold"/>
                                        <p:tgtEl>
                                          <p:spTgt spid="1034"/>
                                        </p:tgtEl>
                                        <p:attrNameLst>
                                          <p:attrName>ppt_x</p:attrName>
                                        </p:attrNameLst>
                                      </p:cBhvr>
                                      <p:tavLst>
                                        <p:tav tm="0">
                                          <p:val>
                                            <p:strVal val="#ppt_x"/>
                                          </p:val>
                                        </p:tav>
                                        <p:tav tm="100000">
                                          <p:val>
                                            <p:strVal val="#ppt_x"/>
                                          </p:val>
                                        </p:tav>
                                      </p:tavLst>
                                    </p:anim>
                                    <p:anim calcmode="lin" valueType="num">
                                      <p:cBhvr additive="base">
                                        <p:cTn id="26" dur="500" fill="hold"/>
                                        <p:tgtEl>
                                          <p:spTgt spid="103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15E79A-C569-5DDB-58C1-3A333A0EE32A}"/>
              </a:ext>
            </a:extLst>
          </p:cNvPr>
          <p:cNvSpPr>
            <a:spLocks noGrp="1"/>
          </p:cNvSpPr>
          <p:nvPr>
            <p:ph type="title"/>
          </p:nvPr>
        </p:nvSpPr>
        <p:spPr>
          <a:xfrm>
            <a:off x="838200" y="-9920"/>
            <a:ext cx="10515600" cy="1325563"/>
          </a:xfrm>
        </p:spPr>
        <p:txBody>
          <a:bodyPr>
            <a:noAutofit/>
          </a:bodyPr>
          <a:lstStyle/>
          <a:p>
            <a:r>
              <a:rPr lang="en-GB" sz="4800" b="1" dirty="0"/>
              <a:t>Some myths</a:t>
            </a:r>
          </a:p>
        </p:txBody>
      </p:sp>
      <p:sp>
        <p:nvSpPr>
          <p:cNvPr id="5" name="Content Placeholder 4">
            <a:extLst>
              <a:ext uri="{FF2B5EF4-FFF2-40B4-BE49-F238E27FC236}">
                <a16:creationId xmlns:a16="http://schemas.microsoft.com/office/drawing/2014/main" id="{ECBCDD75-7191-E234-FA79-839027AF9908}"/>
              </a:ext>
            </a:extLst>
          </p:cNvPr>
          <p:cNvSpPr>
            <a:spLocks noGrp="1"/>
          </p:cNvSpPr>
          <p:nvPr>
            <p:ph idx="1"/>
          </p:nvPr>
        </p:nvSpPr>
        <p:spPr>
          <a:xfrm>
            <a:off x="838200" y="1315643"/>
            <a:ext cx="10515600" cy="4844552"/>
          </a:xfrm>
        </p:spPr>
        <p:txBody>
          <a:bodyPr>
            <a:normAutofit fontScale="62500" lnSpcReduction="20000"/>
          </a:bodyPr>
          <a:lstStyle/>
          <a:p>
            <a:pPr marL="0" indent="0">
              <a:buNone/>
            </a:pPr>
            <a:r>
              <a:rPr lang="en-GB" sz="3200" b="1" dirty="0"/>
              <a:t>Asylum seekers come here and take our jobs or…don’t want to work…</a:t>
            </a:r>
          </a:p>
          <a:p>
            <a:pPr marL="0" indent="0">
              <a:buNone/>
            </a:pPr>
            <a:r>
              <a:rPr lang="en-GB" sz="3200" dirty="0"/>
              <a:t>Fact – the government will not allow them to work, and so are forced to live on very low benefits. £49.18 a week</a:t>
            </a:r>
          </a:p>
          <a:p>
            <a:pPr marL="0" indent="0">
              <a:buNone/>
            </a:pPr>
            <a:r>
              <a:rPr lang="en-GB" sz="3200" b="1" dirty="0"/>
              <a:t>Asylum seekers take all the housing </a:t>
            </a:r>
          </a:p>
          <a:p>
            <a:pPr marL="0" indent="0">
              <a:buNone/>
            </a:pPr>
            <a:r>
              <a:rPr lang="en-GB" sz="3200" dirty="0"/>
              <a:t>Fact – There are 264,000 empty properties in London. Many owned by rich people as investments.</a:t>
            </a:r>
          </a:p>
          <a:p>
            <a:pPr marL="0" indent="0">
              <a:buNone/>
            </a:pPr>
            <a:r>
              <a:rPr lang="en-GB" sz="3200" b="1" dirty="0"/>
              <a:t>People come here illegally…</a:t>
            </a:r>
          </a:p>
          <a:p>
            <a:pPr marL="0" indent="0">
              <a:buNone/>
            </a:pPr>
            <a:r>
              <a:rPr lang="en-GB" sz="3200" dirty="0"/>
              <a:t>Fact – there are now no legal, safe routes for people to enter the UK, if they don’t have their papers. It is very hard when you are fleeing to carry your papers, and many people don’t have these things.</a:t>
            </a:r>
          </a:p>
          <a:p>
            <a:pPr marL="0" indent="0">
              <a:buNone/>
            </a:pPr>
            <a:r>
              <a:rPr lang="en-GB" sz="3200" b="1" dirty="0"/>
              <a:t>Migrants are using up NHS resources.</a:t>
            </a:r>
          </a:p>
          <a:p>
            <a:pPr marL="0" indent="0">
              <a:buNone/>
            </a:pPr>
            <a:r>
              <a:rPr lang="en-GB" sz="3200" dirty="0"/>
              <a:t>Fact – no migrants, no NHS – in the last 5 years, there were 50,000 new nurses appointed. 45,000 of them came from other countries, such as the Philippines, India and Ghana.</a:t>
            </a:r>
          </a:p>
          <a:p>
            <a:pPr marL="0" indent="0">
              <a:buNone/>
            </a:pPr>
            <a:r>
              <a:rPr lang="en-GB" sz="3200" b="1" dirty="0"/>
              <a:t>Asylum seekers get to stay in nice hotels.</a:t>
            </a:r>
          </a:p>
          <a:p>
            <a:pPr marL="0" indent="0">
              <a:buNone/>
            </a:pPr>
            <a:r>
              <a:rPr lang="en-GB" sz="3200" dirty="0"/>
              <a:t>Fact – the government forces them to stay in the hotels which are turned into places like prisons</a:t>
            </a:r>
          </a:p>
          <a:p>
            <a:pPr marL="0" indent="0">
              <a:buNone/>
            </a:pPr>
            <a:endParaRPr lang="en-GB" sz="3200" dirty="0"/>
          </a:p>
          <a:p>
            <a:pPr marL="0" indent="0">
              <a:buNone/>
            </a:pPr>
            <a:endParaRPr lang="en-GB" sz="3200" dirty="0"/>
          </a:p>
          <a:p>
            <a:pPr marL="0" indent="0">
              <a:buNone/>
            </a:pPr>
            <a:endParaRPr lang="en-GB" sz="3200" dirty="0"/>
          </a:p>
          <a:p>
            <a:pPr marL="0" indent="0">
              <a:buNone/>
            </a:pPr>
            <a:endParaRPr lang="en-GB" sz="3200" dirty="0"/>
          </a:p>
          <a:p>
            <a:pPr marL="0" indent="0">
              <a:buNone/>
            </a:pPr>
            <a:endParaRPr lang="en-GB" sz="3200" dirty="0"/>
          </a:p>
          <a:p>
            <a:pPr marL="0" indent="0">
              <a:buNone/>
            </a:pPr>
            <a:endParaRPr lang="en-GB" sz="3200" dirty="0"/>
          </a:p>
          <a:p>
            <a:pPr marL="0" indent="0">
              <a:buNone/>
            </a:pPr>
            <a:endParaRPr lang="en-GB" dirty="0"/>
          </a:p>
        </p:txBody>
      </p:sp>
      <p:pic>
        <p:nvPicPr>
          <p:cNvPr id="2050" name="Picture 2" descr="'Is this a prison?' Life in Home Office migrant hotels - The Big Issue">
            <a:extLst>
              <a:ext uri="{FF2B5EF4-FFF2-40B4-BE49-F238E27FC236}">
                <a16:creationId xmlns:a16="http://schemas.microsoft.com/office/drawing/2014/main" id="{AD837640-F8AD-E9D2-4C3F-3E494B63177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99784" y="1149190"/>
            <a:ext cx="11192431" cy="535045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70007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additive="base">
                                        <p:cTn id="7"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5">
                                            <p:txEl>
                                              <p:pRg st="1" end="1"/>
                                            </p:txEl>
                                          </p:spTgt>
                                        </p:tgtEl>
                                        <p:attrNameLst>
                                          <p:attrName>style.visibility</p:attrName>
                                        </p:attrNameLst>
                                      </p:cBhvr>
                                      <p:to>
                                        <p:strVal val="visible"/>
                                      </p:to>
                                    </p:set>
                                    <p:anim calcmode="lin" valueType="num">
                                      <p:cBhvr additive="base">
                                        <p:cTn id="13" dur="500" fill="hold"/>
                                        <p:tgtEl>
                                          <p:spTgt spid="5">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5">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5">
                                            <p:txEl>
                                              <p:pRg st="2" end="2"/>
                                            </p:txEl>
                                          </p:spTgt>
                                        </p:tgtEl>
                                        <p:attrNameLst>
                                          <p:attrName>style.visibility</p:attrName>
                                        </p:attrNameLst>
                                      </p:cBhvr>
                                      <p:to>
                                        <p:strVal val="visible"/>
                                      </p:to>
                                    </p:set>
                                    <p:anim calcmode="lin" valueType="num">
                                      <p:cBhvr additive="base">
                                        <p:cTn id="19" dur="500" fill="hold"/>
                                        <p:tgtEl>
                                          <p:spTgt spid="5">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5">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5">
                                            <p:txEl>
                                              <p:pRg st="3" end="3"/>
                                            </p:txEl>
                                          </p:spTgt>
                                        </p:tgtEl>
                                        <p:attrNameLst>
                                          <p:attrName>style.visibility</p:attrName>
                                        </p:attrNameLst>
                                      </p:cBhvr>
                                      <p:to>
                                        <p:strVal val="visible"/>
                                      </p:to>
                                    </p:set>
                                    <p:anim calcmode="lin" valueType="num">
                                      <p:cBhvr additive="base">
                                        <p:cTn id="25" dur="500" fill="hold"/>
                                        <p:tgtEl>
                                          <p:spTgt spid="5">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5">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5">
                                            <p:txEl>
                                              <p:pRg st="4" end="4"/>
                                            </p:txEl>
                                          </p:spTgt>
                                        </p:tgtEl>
                                        <p:attrNameLst>
                                          <p:attrName>style.visibility</p:attrName>
                                        </p:attrNameLst>
                                      </p:cBhvr>
                                      <p:to>
                                        <p:strVal val="visible"/>
                                      </p:to>
                                    </p:set>
                                    <p:anim calcmode="lin" valueType="num">
                                      <p:cBhvr additive="base">
                                        <p:cTn id="31" dur="500" fill="hold"/>
                                        <p:tgtEl>
                                          <p:spTgt spid="5">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5">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5">
                                            <p:txEl>
                                              <p:pRg st="5" end="5"/>
                                            </p:txEl>
                                          </p:spTgt>
                                        </p:tgtEl>
                                        <p:attrNameLst>
                                          <p:attrName>style.visibility</p:attrName>
                                        </p:attrNameLst>
                                      </p:cBhvr>
                                      <p:to>
                                        <p:strVal val="visible"/>
                                      </p:to>
                                    </p:set>
                                    <p:anim calcmode="lin" valueType="num">
                                      <p:cBhvr additive="base">
                                        <p:cTn id="37" dur="500" fill="hold"/>
                                        <p:tgtEl>
                                          <p:spTgt spid="5">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5">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5">
                                            <p:txEl>
                                              <p:pRg st="6" end="6"/>
                                            </p:txEl>
                                          </p:spTgt>
                                        </p:tgtEl>
                                        <p:attrNameLst>
                                          <p:attrName>style.visibility</p:attrName>
                                        </p:attrNameLst>
                                      </p:cBhvr>
                                      <p:to>
                                        <p:strVal val="visible"/>
                                      </p:to>
                                    </p:set>
                                    <p:anim calcmode="lin" valueType="num">
                                      <p:cBhvr additive="base">
                                        <p:cTn id="43" dur="500" fill="hold"/>
                                        <p:tgtEl>
                                          <p:spTgt spid="5">
                                            <p:txEl>
                                              <p:pRg st="6" end="6"/>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5">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5">
                                            <p:txEl>
                                              <p:pRg st="7" end="7"/>
                                            </p:txEl>
                                          </p:spTgt>
                                        </p:tgtEl>
                                        <p:attrNameLst>
                                          <p:attrName>style.visibility</p:attrName>
                                        </p:attrNameLst>
                                      </p:cBhvr>
                                      <p:to>
                                        <p:strVal val="visible"/>
                                      </p:to>
                                    </p:set>
                                    <p:anim calcmode="lin" valueType="num">
                                      <p:cBhvr additive="base">
                                        <p:cTn id="49" dur="500" fill="hold"/>
                                        <p:tgtEl>
                                          <p:spTgt spid="5">
                                            <p:txEl>
                                              <p:pRg st="7" end="7"/>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5">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grpId="0" nodeType="clickEffect">
                                  <p:stCondLst>
                                    <p:cond delay="0"/>
                                  </p:stCondLst>
                                  <p:childTnLst>
                                    <p:set>
                                      <p:cBhvr>
                                        <p:cTn id="54" dur="1" fill="hold">
                                          <p:stCondLst>
                                            <p:cond delay="0"/>
                                          </p:stCondLst>
                                        </p:cTn>
                                        <p:tgtEl>
                                          <p:spTgt spid="5">
                                            <p:txEl>
                                              <p:pRg st="8" end="8"/>
                                            </p:txEl>
                                          </p:spTgt>
                                        </p:tgtEl>
                                        <p:attrNameLst>
                                          <p:attrName>style.visibility</p:attrName>
                                        </p:attrNameLst>
                                      </p:cBhvr>
                                      <p:to>
                                        <p:strVal val="visible"/>
                                      </p:to>
                                    </p:set>
                                    <p:anim calcmode="lin" valueType="num">
                                      <p:cBhvr additive="base">
                                        <p:cTn id="55" dur="500" fill="hold"/>
                                        <p:tgtEl>
                                          <p:spTgt spid="5">
                                            <p:txEl>
                                              <p:pRg st="8" end="8"/>
                                            </p:txEl>
                                          </p:spTgt>
                                        </p:tgtEl>
                                        <p:attrNameLst>
                                          <p:attrName>ppt_x</p:attrName>
                                        </p:attrNameLst>
                                      </p:cBhvr>
                                      <p:tavLst>
                                        <p:tav tm="0">
                                          <p:val>
                                            <p:strVal val="#ppt_x"/>
                                          </p:val>
                                        </p:tav>
                                        <p:tav tm="100000">
                                          <p:val>
                                            <p:strVal val="#ppt_x"/>
                                          </p:val>
                                        </p:tav>
                                      </p:tavLst>
                                    </p:anim>
                                    <p:anim calcmode="lin" valueType="num">
                                      <p:cBhvr additive="base">
                                        <p:cTn id="56" dur="500" fill="hold"/>
                                        <p:tgtEl>
                                          <p:spTgt spid="5">
                                            <p:txEl>
                                              <p:pRg st="8" end="8"/>
                                            </p:txEl>
                                          </p:spTgt>
                                        </p:tgtEl>
                                        <p:attrNameLst>
                                          <p:attrName>ppt_y</p:attrName>
                                        </p:attrNameLst>
                                      </p:cBhvr>
                                      <p:tavLst>
                                        <p:tav tm="0">
                                          <p:val>
                                            <p:strVal val="1+#ppt_h/2"/>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2" presetClass="entr" presetSubtype="4" fill="hold" grpId="0" nodeType="clickEffect">
                                  <p:stCondLst>
                                    <p:cond delay="0"/>
                                  </p:stCondLst>
                                  <p:childTnLst>
                                    <p:set>
                                      <p:cBhvr>
                                        <p:cTn id="60" dur="1" fill="hold">
                                          <p:stCondLst>
                                            <p:cond delay="0"/>
                                          </p:stCondLst>
                                        </p:cTn>
                                        <p:tgtEl>
                                          <p:spTgt spid="5">
                                            <p:txEl>
                                              <p:pRg st="9" end="9"/>
                                            </p:txEl>
                                          </p:spTgt>
                                        </p:tgtEl>
                                        <p:attrNameLst>
                                          <p:attrName>style.visibility</p:attrName>
                                        </p:attrNameLst>
                                      </p:cBhvr>
                                      <p:to>
                                        <p:strVal val="visible"/>
                                      </p:to>
                                    </p:set>
                                    <p:anim calcmode="lin" valueType="num">
                                      <p:cBhvr additive="base">
                                        <p:cTn id="61" dur="500" fill="hold"/>
                                        <p:tgtEl>
                                          <p:spTgt spid="5">
                                            <p:txEl>
                                              <p:pRg st="9" end="9"/>
                                            </p:txEl>
                                          </p:spTgt>
                                        </p:tgtEl>
                                        <p:attrNameLst>
                                          <p:attrName>ppt_x</p:attrName>
                                        </p:attrNameLst>
                                      </p:cBhvr>
                                      <p:tavLst>
                                        <p:tav tm="0">
                                          <p:val>
                                            <p:strVal val="#ppt_x"/>
                                          </p:val>
                                        </p:tav>
                                        <p:tav tm="100000">
                                          <p:val>
                                            <p:strVal val="#ppt_x"/>
                                          </p:val>
                                        </p:tav>
                                      </p:tavLst>
                                    </p:anim>
                                    <p:anim calcmode="lin" valueType="num">
                                      <p:cBhvr additive="base">
                                        <p:cTn id="62" dur="500" fill="hold"/>
                                        <p:tgtEl>
                                          <p:spTgt spid="5">
                                            <p:txEl>
                                              <p:pRg st="9" end="9"/>
                                            </p:txEl>
                                          </p:spTgt>
                                        </p:tgtEl>
                                        <p:attrNameLst>
                                          <p:attrName>ppt_y</p:attrName>
                                        </p:attrNameLst>
                                      </p:cBhvr>
                                      <p:tavLst>
                                        <p:tav tm="0">
                                          <p:val>
                                            <p:strVal val="1+#ppt_h/2"/>
                                          </p:val>
                                        </p:tav>
                                        <p:tav tm="100000">
                                          <p:val>
                                            <p:strVal val="#ppt_y"/>
                                          </p:val>
                                        </p:tav>
                                      </p:tavLst>
                                    </p:anim>
                                  </p:childTnLst>
                                </p:cTn>
                              </p:par>
                            </p:childTnLst>
                          </p:cTn>
                        </p:par>
                      </p:childTnLst>
                    </p:cTn>
                  </p:par>
                  <p:par>
                    <p:cTn id="63" fill="hold">
                      <p:stCondLst>
                        <p:cond delay="indefinite"/>
                      </p:stCondLst>
                      <p:childTnLst>
                        <p:par>
                          <p:cTn id="64" fill="hold">
                            <p:stCondLst>
                              <p:cond delay="0"/>
                            </p:stCondLst>
                            <p:childTnLst>
                              <p:par>
                                <p:cTn id="65" presetID="2" presetClass="entr" presetSubtype="4" fill="hold" nodeType="clickEffect">
                                  <p:stCondLst>
                                    <p:cond delay="0"/>
                                  </p:stCondLst>
                                  <p:childTnLst>
                                    <p:set>
                                      <p:cBhvr>
                                        <p:cTn id="66" dur="1" fill="hold">
                                          <p:stCondLst>
                                            <p:cond delay="0"/>
                                          </p:stCondLst>
                                        </p:cTn>
                                        <p:tgtEl>
                                          <p:spTgt spid="2050"/>
                                        </p:tgtEl>
                                        <p:attrNameLst>
                                          <p:attrName>style.visibility</p:attrName>
                                        </p:attrNameLst>
                                      </p:cBhvr>
                                      <p:to>
                                        <p:strVal val="visible"/>
                                      </p:to>
                                    </p:set>
                                    <p:anim calcmode="lin" valueType="num">
                                      <p:cBhvr additive="base">
                                        <p:cTn id="67" dur="500" fill="hold"/>
                                        <p:tgtEl>
                                          <p:spTgt spid="2050"/>
                                        </p:tgtEl>
                                        <p:attrNameLst>
                                          <p:attrName>ppt_x</p:attrName>
                                        </p:attrNameLst>
                                      </p:cBhvr>
                                      <p:tavLst>
                                        <p:tav tm="0">
                                          <p:val>
                                            <p:strVal val="#ppt_x"/>
                                          </p:val>
                                        </p:tav>
                                        <p:tav tm="100000">
                                          <p:val>
                                            <p:strVal val="#ppt_x"/>
                                          </p:val>
                                        </p:tav>
                                      </p:tavLst>
                                    </p:anim>
                                    <p:anim calcmode="lin" valueType="num">
                                      <p:cBhvr additive="base">
                                        <p:cTn id="68" dur="500" fill="hold"/>
                                        <p:tgtEl>
                                          <p:spTgt spid="205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942351E-A64E-374A-400F-1E9AB61EEBF3}"/>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C137AD46-CBAE-EFAB-B11B-8F21EC67FA01}"/>
              </a:ext>
            </a:extLst>
          </p:cNvPr>
          <p:cNvSpPr>
            <a:spLocks noGrp="1"/>
          </p:cNvSpPr>
          <p:nvPr>
            <p:ph type="title"/>
          </p:nvPr>
        </p:nvSpPr>
        <p:spPr>
          <a:xfrm>
            <a:off x="838200" y="-9920"/>
            <a:ext cx="10515600" cy="1325563"/>
          </a:xfrm>
        </p:spPr>
        <p:txBody>
          <a:bodyPr>
            <a:noAutofit/>
          </a:bodyPr>
          <a:lstStyle/>
          <a:p>
            <a:r>
              <a:rPr lang="en-GB" sz="4800" b="1" dirty="0"/>
              <a:t>Some myths</a:t>
            </a:r>
          </a:p>
        </p:txBody>
      </p:sp>
      <p:sp>
        <p:nvSpPr>
          <p:cNvPr id="5" name="Content Placeholder 4">
            <a:extLst>
              <a:ext uri="{FF2B5EF4-FFF2-40B4-BE49-F238E27FC236}">
                <a16:creationId xmlns:a16="http://schemas.microsoft.com/office/drawing/2014/main" id="{1E770CF9-D52E-29B8-B38C-3CD6B59ADEE1}"/>
              </a:ext>
            </a:extLst>
          </p:cNvPr>
          <p:cNvSpPr>
            <a:spLocks noGrp="1"/>
          </p:cNvSpPr>
          <p:nvPr>
            <p:ph idx="1"/>
          </p:nvPr>
        </p:nvSpPr>
        <p:spPr>
          <a:xfrm>
            <a:off x="838200" y="1315643"/>
            <a:ext cx="10515600" cy="4844552"/>
          </a:xfrm>
        </p:spPr>
        <p:txBody>
          <a:bodyPr>
            <a:normAutofit/>
          </a:bodyPr>
          <a:lstStyle/>
          <a:p>
            <a:pPr marL="0" indent="0">
              <a:buNone/>
            </a:pPr>
            <a:r>
              <a:rPr lang="en-GB" sz="3200" b="1" dirty="0"/>
              <a:t>The far right are protecting women and children from ‘Asian’ grooming gangs </a:t>
            </a:r>
          </a:p>
          <a:p>
            <a:pPr marL="0" indent="0">
              <a:buNone/>
            </a:pPr>
            <a:r>
              <a:rPr lang="en-GB" sz="3200" dirty="0"/>
              <a:t>Fact - according to police statistics the vast majority of grooming gangs involve white men.</a:t>
            </a:r>
          </a:p>
          <a:p>
            <a:pPr marL="0" indent="0">
              <a:buNone/>
            </a:pPr>
            <a:r>
              <a:rPr lang="en-GB" sz="3200" dirty="0"/>
              <a:t>Fact - In 2024 of those arrested – 40% of the people domestic violence charges, and a number had convictions for paedophilia.</a:t>
            </a:r>
          </a:p>
          <a:p>
            <a:pPr marL="0" indent="0">
              <a:buNone/>
            </a:pPr>
            <a:endParaRPr lang="en-GB" sz="3200" dirty="0"/>
          </a:p>
          <a:p>
            <a:pPr marL="0" indent="0">
              <a:buNone/>
            </a:pPr>
            <a:endParaRPr lang="en-GB" sz="3200" dirty="0"/>
          </a:p>
          <a:p>
            <a:pPr marL="0" indent="0">
              <a:buNone/>
            </a:pPr>
            <a:endParaRPr lang="en-GB" sz="3200" dirty="0"/>
          </a:p>
          <a:p>
            <a:pPr marL="0" indent="0">
              <a:buNone/>
            </a:pPr>
            <a:endParaRPr lang="en-GB" sz="3200" dirty="0"/>
          </a:p>
          <a:p>
            <a:pPr marL="0" indent="0">
              <a:buNone/>
            </a:pPr>
            <a:endParaRPr lang="en-GB" sz="3200" dirty="0"/>
          </a:p>
          <a:p>
            <a:pPr marL="0" indent="0">
              <a:buNone/>
            </a:pPr>
            <a:endParaRPr lang="en-GB" sz="3200" dirty="0"/>
          </a:p>
          <a:p>
            <a:pPr marL="0" indent="0">
              <a:buNone/>
            </a:pPr>
            <a:endParaRPr lang="en-GB" sz="3200" dirty="0"/>
          </a:p>
          <a:p>
            <a:pPr marL="0" indent="0">
              <a:buNone/>
            </a:pPr>
            <a:endParaRPr lang="en-GB" dirty="0"/>
          </a:p>
        </p:txBody>
      </p:sp>
    </p:spTree>
    <p:extLst>
      <p:ext uri="{BB962C8B-B14F-4D97-AF65-F5344CB8AC3E}">
        <p14:creationId xmlns:p14="http://schemas.microsoft.com/office/powerpoint/2010/main" val="27865198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additive="base">
                                        <p:cTn id="7"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5">
                                            <p:txEl>
                                              <p:pRg st="1" end="1"/>
                                            </p:txEl>
                                          </p:spTgt>
                                        </p:tgtEl>
                                        <p:attrNameLst>
                                          <p:attrName>style.visibility</p:attrName>
                                        </p:attrNameLst>
                                      </p:cBhvr>
                                      <p:to>
                                        <p:strVal val="visible"/>
                                      </p:to>
                                    </p:set>
                                    <p:anim calcmode="lin" valueType="num">
                                      <p:cBhvr additive="base">
                                        <p:cTn id="13" dur="500" fill="hold"/>
                                        <p:tgtEl>
                                          <p:spTgt spid="5">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5">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5">
                                            <p:txEl>
                                              <p:pRg st="2" end="2"/>
                                            </p:txEl>
                                          </p:spTgt>
                                        </p:tgtEl>
                                        <p:attrNameLst>
                                          <p:attrName>style.visibility</p:attrName>
                                        </p:attrNameLst>
                                      </p:cBhvr>
                                      <p:to>
                                        <p:strVal val="visible"/>
                                      </p:to>
                                    </p:set>
                                    <p:anim calcmode="lin" valueType="num">
                                      <p:cBhvr additive="base">
                                        <p:cTn id="19" dur="500" fill="hold"/>
                                        <p:tgtEl>
                                          <p:spTgt spid="5">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5">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theme/theme1.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Metadata/LabelInfo.xml><?xml version="1.0" encoding="utf-8"?>
<clbl:labelList xmlns:clbl="http://schemas.microsoft.com/office/2020/mipLabelMetadata">
  <clbl:label id="{54155676-e510-44ef-ab17-580732d134fe}" enabled="0" method="" siteId="{54155676-e510-44ef-ab17-580732d134fe}" removed="1"/>
</clbl:labelList>
</file>

<file path=docProps/app.xml><?xml version="1.0" encoding="utf-8"?>
<Properties xmlns="http://schemas.openxmlformats.org/officeDocument/2006/extended-properties" xmlns:vt="http://schemas.openxmlformats.org/officeDocument/2006/docPropsVTypes">
  <TotalTime>783</TotalTime>
  <Words>1325</Words>
  <Application>Microsoft Office PowerPoint</Application>
  <PresentationFormat>Widescreen</PresentationFormat>
  <Paragraphs>133</Paragraphs>
  <Slides>14</Slides>
  <Notes>5</Notes>
  <HiddenSlides>0</HiddenSlides>
  <MMClips>0</MMClips>
  <ScaleCrop>false</ScaleCrop>
  <HeadingPairs>
    <vt:vector size="4" baseType="variant">
      <vt:variant>
        <vt:lpstr>Theme</vt:lpstr>
      </vt:variant>
      <vt:variant>
        <vt:i4>1</vt:i4>
      </vt:variant>
      <vt:variant>
        <vt:lpstr>Slide Titles</vt:lpstr>
      </vt:variant>
      <vt:variant>
        <vt:i4>14</vt:i4>
      </vt:variant>
    </vt:vector>
  </HeadingPairs>
  <TitlesOfParts>
    <vt:vector size="15" baseType="lpstr">
      <vt:lpstr>1_Office Theme</vt:lpstr>
      <vt:lpstr>What is happening to British politics….</vt:lpstr>
      <vt:lpstr>Far right demonstrations this Summer outside hotels housing asylum seekers</vt:lpstr>
      <vt:lpstr>Over the Summer there was the Raise the Colours</vt:lpstr>
      <vt:lpstr>Far right demonstration on Saturday 13</vt:lpstr>
      <vt:lpstr>Who is English….</vt:lpstr>
      <vt:lpstr>Who are the far right?</vt:lpstr>
      <vt:lpstr>Who else uses divisive language and is boosting the far right?</vt:lpstr>
      <vt:lpstr>Some myths</vt:lpstr>
      <vt:lpstr>Some myths</vt:lpstr>
      <vt:lpstr>Why does anyone listen to this stuff?</vt:lpstr>
      <vt:lpstr>What was the response of ordinary people to the protests outside the hotels</vt:lpstr>
      <vt:lpstr>There is always resistance…</vt:lpstr>
      <vt:lpstr>History of this resistance to racism</vt:lpstr>
      <vt:lpstr>What do we need to do….</vt:lpstr>
    </vt:vector>
  </TitlesOfParts>
  <Company>Stoke Newington School and Sixth Form</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importance of the SNS way….</dc:title>
  <dc:creator>Anna.Gluckstein</dc:creator>
  <cp:lastModifiedBy>Microsoft Office User</cp:lastModifiedBy>
  <cp:revision>18</cp:revision>
  <cp:lastPrinted>2024-09-16T14:03:05Z</cp:lastPrinted>
  <dcterms:created xsi:type="dcterms:W3CDTF">2023-09-14T08:20:28Z</dcterms:created>
  <dcterms:modified xsi:type="dcterms:W3CDTF">2025-10-05T15:12:05Z</dcterms:modified>
</cp:coreProperties>
</file>